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7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notesMasterIdLst>
    <p:notesMasterId r:id="rId38"/>
  </p:notesMasterIdLst>
  <p:sldIdLst>
    <p:sldId id="264" r:id="rId2"/>
    <p:sldId id="262" r:id="rId3"/>
    <p:sldId id="299" r:id="rId4"/>
    <p:sldId id="257" r:id="rId5"/>
    <p:sldId id="260" r:id="rId6"/>
    <p:sldId id="258" r:id="rId7"/>
    <p:sldId id="261" r:id="rId8"/>
    <p:sldId id="259" r:id="rId9"/>
    <p:sldId id="265" r:id="rId10"/>
    <p:sldId id="266" r:id="rId11"/>
    <p:sldId id="267" r:id="rId12"/>
    <p:sldId id="269" r:id="rId13"/>
    <p:sldId id="270" r:id="rId14"/>
    <p:sldId id="272" r:id="rId15"/>
    <p:sldId id="273" r:id="rId16"/>
    <p:sldId id="274" r:id="rId17"/>
    <p:sldId id="276" r:id="rId18"/>
    <p:sldId id="278" r:id="rId19"/>
    <p:sldId id="279" r:id="rId20"/>
    <p:sldId id="280" r:id="rId21"/>
    <p:sldId id="282" r:id="rId22"/>
    <p:sldId id="283" r:id="rId23"/>
    <p:sldId id="284" r:id="rId24"/>
    <p:sldId id="285" r:id="rId25"/>
    <p:sldId id="286" r:id="rId26"/>
    <p:sldId id="287" r:id="rId27"/>
    <p:sldId id="288" r:id="rId28"/>
    <p:sldId id="289" r:id="rId29"/>
    <p:sldId id="291" r:id="rId30"/>
    <p:sldId id="293" r:id="rId31"/>
    <p:sldId id="292" r:id="rId32"/>
    <p:sldId id="294" r:id="rId33"/>
    <p:sldId id="295" r:id="rId34"/>
    <p:sldId id="296" r:id="rId35"/>
    <p:sldId id="297" r:id="rId36"/>
    <p:sldId id="298" r:id="rId3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928" autoAdjust="0"/>
    <p:restoredTop sz="93529" autoAdjust="0"/>
  </p:normalViewPr>
  <p:slideViewPr>
    <p:cSldViewPr snapToObjects="1">
      <p:cViewPr varScale="1">
        <p:scale>
          <a:sx n="109" d="100"/>
          <a:sy n="109" d="100"/>
        </p:scale>
        <p:origin x="-2088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I.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II.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layout>
                <c:manualLayout>
                  <c:x val="0.11881932990351519"/>
                  <c:y val="0.14427303216309356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III.</a:t>
                    </a:r>
                    <a:endParaRPr lang="en-US" dirty="0"/>
                  </a:p>
                </c:rich>
              </c:tx>
              <c:showVal val="1"/>
            </c:dLbl>
            <c:delete val="1"/>
          </c:dLbls>
          <c:cat>
            <c:strRef>
              <c:f>Лист1!$A$2:$A$4</c:f>
              <c:strCache>
                <c:ptCount val="3"/>
                <c:pt idx="0">
                  <c:v>Составление</c:v>
                </c:pt>
                <c:pt idx="1">
                  <c:v>Рассмотрение</c:v>
                </c:pt>
                <c:pt idx="2">
                  <c:v>Утверждение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8.2000000000000011</c:v>
                </c:pt>
                <c:pt idx="1">
                  <c:v>3.2</c:v>
                </c:pt>
                <c:pt idx="2">
                  <c:v>1.4</c:v>
                </c:pt>
              </c:numCache>
            </c:numRef>
          </c:val>
        </c:ser>
      </c:pie3DChart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defRPr>
            </a:pP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Структура 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налоговых</a:t>
            </a:r>
            <a:r>
              <a:rPr lang="ru-RU" sz="2000" baseline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доходов 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2023 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год</a:t>
            </a:r>
          </a:p>
        </c:rich>
      </c:tx>
      <c:layout/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Структура доходов на 2021 год</c:v>
                </c:pt>
              </c:strCache>
            </c:strRef>
          </c:tx>
          <c:explosion val="19"/>
          <c:dLbls>
            <c:txPr>
              <a:bodyPr/>
              <a:lstStyle/>
              <a:p>
                <a:pPr>
                  <a:defRPr sz="1200">
                    <a:latin typeface="PT Astra Serif" pitchFamily="18" charset="-52"/>
                    <a:ea typeface="PT Astra Serif" pitchFamily="18" charset="-52"/>
                  </a:defRPr>
                </a:pPr>
                <a:endParaRPr lang="ru-RU"/>
              </a:p>
            </c:txPr>
            <c:showVal val="1"/>
            <c:showLeaderLines val="1"/>
          </c:dLbls>
          <c:cat>
            <c:strRef>
              <c:f>Лист1!$A$2:$A$7</c:f>
              <c:strCache>
                <c:ptCount val="6"/>
                <c:pt idx="0">
                  <c:v>НДФЛ</c:v>
                </c:pt>
                <c:pt idx="1">
                  <c:v>ЕНВД</c:v>
                </c:pt>
                <c:pt idx="2">
                  <c:v>ЕСХН</c:v>
                </c:pt>
                <c:pt idx="3">
                  <c:v>Госпошлина</c:v>
                </c:pt>
                <c:pt idx="4">
                  <c:v>Транспортный налог</c:v>
                </c:pt>
                <c:pt idx="5">
                  <c:v>Патент</c:v>
                </c:pt>
              </c:strCache>
            </c:strRef>
          </c:cat>
          <c:val>
            <c:numRef>
              <c:f>Лист1!$B$2:$B$7</c:f>
              <c:numCache>
                <c:formatCode>#,##0.0</c:formatCode>
                <c:ptCount val="6"/>
                <c:pt idx="0">
                  <c:v>50007.1</c:v>
                </c:pt>
                <c:pt idx="1">
                  <c:v>43</c:v>
                </c:pt>
                <c:pt idx="2">
                  <c:v>1386</c:v>
                </c:pt>
                <c:pt idx="3">
                  <c:v>2400</c:v>
                </c:pt>
                <c:pt idx="4">
                  <c:v>13400</c:v>
                </c:pt>
                <c:pt idx="5">
                  <c:v>800</c:v>
                </c:pt>
              </c:numCache>
            </c:numRef>
          </c:val>
        </c:ser>
      </c:pie3DChart>
    </c:plotArea>
    <c:legend>
      <c:legendPos val="r"/>
      <c:legendEntry>
        <c:idx val="1"/>
        <c:delete val="1"/>
      </c:legendEntry>
      <c:layout>
        <c:manualLayout>
          <c:xMode val="edge"/>
          <c:yMode val="edge"/>
          <c:x val="0"/>
          <c:y val="0.83641169470030186"/>
          <c:w val="0.99606378019258013"/>
          <c:h val="0.16279039486670679"/>
        </c:manualLayout>
      </c:layout>
      <c:txPr>
        <a:bodyPr/>
        <a:lstStyle/>
        <a:p>
          <a:pPr>
            <a:defRPr sz="1200">
              <a:latin typeface="PT Astra Serif" pitchFamily="18" charset="-52"/>
              <a:ea typeface="PT Astra Serif" pitchFamily="18" charset="-52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AngAx val="1"/>
    </c:view3D>
    <c:plotArea>
      <c:layout>
        <c:manualLayout>
          <c:layoutTarget val="inner"/>
          <c:xMode val="edge"/>
          <c:yMode val="edge"/>
          <c:x val="0.19227402312441472"/>
          <c:y val="5.0318693545835347E-2"/>
          <c:w val="0.77683629756091199"/>
          <c:h val="0.72349775727730381"/>
        </c:manualLayout>
      </c:layout>
      <c:bar3DChart>
        <c:barDir val="col"/>
        <c:grouping val="stacked"/>
        <c:ser>
          <c:idx val="0"/>
          <c:order val="0"/>
          <c:tx>
            <c:strRef>
              <c:f>Лист1!$B$2</c:f>
              <c:strCache>
                <c:ptCount val="1"/>
                <c:pt idx="0">
                  <c:v>НДФЛ</c:v>
                </c:pt>
              </c:strCache>
            </c:strRef>
          </c:tx>
          <c:cat>
            <c:strRef>
              <c:f>Лист1!$A$3:$A$7</c:f>
              <c:strCache>
                <c:ptCount val="5"/>
                <c:pt idx="0">
                  <c:v>2021 г.</c:v>
                </c:pt>
                <c:pt idx="1">
                  <c:v>2022 г.</c:v>
                </c:pt>
                <c:pt idx="2">
                  <c:v>2023 г.</c:v>
                </c:pt>
                <c:pt idx="3">
                  <c:v>2024 г.</c:v>
                </c:pt>
                <c:pt idx="4">
                  <c:v>2025 г.</c:v>
                </c:pt>
              </c:strCache>
            </c:strRef>
          </c:cat>
          <c:val>
            <c:numRef>
              <c:f>Лист1!$B$3:$B$7</c:f>
              <c:numCache>
                <c:formatCode>#,##0.0</c:formatCode>
                <c:ptCount val="5"/>
                <c:pt idx="0">
                  <c:v>44957.9</c:v>
                </c:pt>
                <c:pt idx="1">
                  <c:v>48856.800000000003</c:v>
                </c:pt>
                <c:pt idx="2">
                  <c:v>50007.1</c:v>
                </c:pt>
                <c:pt idx="3">
                  <c:v>54807</c:v>
                </c:pt>
                <c:pt idx="4">
                  <c:v>59356.7</c:v>
                </c:pt>
              </c:numCache>
            </c:numRef>
          </c:val>
        </c:ser>
        <c:ser>
          <c:idx val="1"/>
          <c:order val="1"/>
          <c:tx>
            <c:strRef>
              <c:f>Лист1!$C$2</c:f>
              <c:strCache>
                <c:ptCount val="1"/>
                <c:pt idx="0">
                  <c:v>Акцизы</c:v>
                </c:pt>
              </c:strCache>
            </c:strRef>
          </c:tx>
          <c:cat>
            <c:strRef>
              <c:f>Лист1!$A$3:$A$7</c:f>
              <c:strCache>
                <c:ptCount val="5"/>
                <c:pt idx="0">
                  <c:v>2021 г.</c:v>
                </c:pt>
                <c:pt idx="1">
                  <c:v>2022 г.</c:v>
                </c:pt>
                <c:pt idx="2">
                  <c:v>2023 г.</c:v>
                </c:pt>
                <c:pt idx="3">
                  <c:v>2024 г.</c:v>
                </c:pt>
                <c:pt idx="4">
                  <c:v>2025 г.</c:v>
                </c:pt>
              </c:strCache>
            </c:strRef>
          </c:cat>
          <c:val>
            <c:numRef>
              <c:f>Лист1!$C$3:$C$7</c:f>
              <c:numCache>
                <c:formatCode>#,##0.0</c:formatCode>
                <c:ptCount val="5"/>
                <c:pt idx="0">
                  <c:v>29761.5</c:v>
                </c:pt>
                <c:pt idx="1">
                  <c:v>23697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</c:numCache>
            </c:numRef>
          </c:val>
        </c:ser>
        <c:ser>
          <c:idx val="2"/>
          <c:order val="2"/>
          <c:tx>
            <c:strRef>
              <c:f>Лист1!$D$2</c:f>
              <c:strCache>
                <c:ptCount val="1"/>
                <c:pt idx="0">
                  <c:v>ЕНВД</c:v>
                </c:pt>
              </c:strCache>
            </c:strRef>
          </c:tx>
          <c:cat>
            <c:strRef>
              <c:f>Лист1!$A$3:$A$7</c:f>
              <c:strCache>
                <c:ptCount val="5"/>
                <c:pt idx="0">
                  <c:v>2021 г.</c:v>
                </c:pt>
                <c:pt idx="1">
                  <c:v>2022 г.</c:v>
                </c:pt>
                <c:pt idx="2">
                  <c:v>2023 г.</c:v>
                </c:pt>
                <c:pt idx="3">
                  <c:v>2024 г.</c:v>
                </c:pt>
                <c:pt idx="4">
                  <c:v>2025 г.</c:v>
                </c:pt>
              </c:strCache>
            </c:strRef>
          </c:cat>
          <c:val>
            <c:numRef>
              <c:f>Лист1!$D$3:$D$7</c:f>
              <c:numCache>
                <c:formatCode>#,##0.0</c:formatCode>
                <c:ptCount val="5"/>
                <c:pt idx="0">
                  <c:v>641.29999999999995</c:v>
                </c:pt>
                <c:pt idx="1">
                  <c:v>75.099999999999994</c:v>
                </c:pt>
                <c:pt idx="2">
                  <c:v>43</c:v>
                </c:pt>
                <c:pt idx="3">
                  <c:v>0</c:v>
                </c:pt>
                <c:pt idx="4">
                  <c:v>0.02</c:v>
                </c:pt>
              </c:numCache>
            </c:numRef>
          </c:val>
        </c:ser>
        <c:ser>
          <c:idx val="3"/>
          <c:order val="3"/>
          <c:tx>
            <c:strRef>
              <c:f>Лист1!$E$2</c:f>
              <c:strCache>
                <c:ptCount val="1"/>
                <c:pt idx="0">
                  <c:v>ЕСХН</c:v>
                </c:pt>
              </c:strCache>
            </c:strRef>
          </c:tx>
          <c:cat>
            <c:strRef>
              <c:f>Лист1!$A$3:$A$7</c:f>
              <c:strCache>
                <c:ptCount val="5"/>
                <c:pt idx="0">
                  <c:v>2021 г.</c:v>
                </c:pt>
                <c:pt idx="1">
                  <c:v>2022 г.</c:v>
                </c:pt>
                <c:pt idx="2">
                  <c:v>2023 г.</c:v>
                </c:pt>
                <c:pt idx="3">
                  <c:v>2024 г.</c:v>
                </c:pt>
                <c:pt idx="4">
                  <c:v>2025 г.</c:v>
                </c:pt>
              </c:strCache>
            </c:strRef>
          </c:cat>
          <c:val>
            <c:numRef>
              <c:f>Лист1!$E$3:$E$7</c:f>
              <c:numCache>
                <c:formatCode>#,##0.0</c:formatCode>
                <c:ptCount val="5"/>
                <c:pt idx="0">
                  <c:v>1202.7</c:v>
                </c:pt>
                <c:pt idx="1">
                  <c:v>1651.8</c:v>
                </c:pt>
                <c:pt idx="2">
                  <c:v>1386</c:v>
                </c:pt>
                <c:pt idx="3">
                  <c:v>1440</c:v>
                </c:pt>
                <c:pt idx="4">
                  <c:v>1500</c:v>
                </c:pt>
              </c:numCache>
            </c:numRef>
          </c:val>
        </c:ser>
        <c:ser>
          <c:idx val="4"/>
          <c:order val="4"/>
          <c:tx>
            <c:strRef>
              <c:f>Лист1!$F$2</c:f>
              <c:strCache>
                <c:ptCount val="1"/>
                <c:pt idx="0">
                  <c:v>Госпошлина</c:v>
                </c:pt>
              </c:strCache>
            </c:strRef>
          </c:tx>
          <c:cat>
            <c:strRef>
              <c:f>Лист1!$A$3:$A$7</c:f>
              <c:strCache>
                <c:ptCount val="5"/>
                <c:pt idx="0">
                  <c:v>2021 г.</c:v>
                </c:pt>
                <c:pt idx="1">
                  <c:v>2022 г.</c:v>
                </c:pt>
                <c:pt idx="2">
                  <c:v>2023 г.</c:v>
                </c:pt>
                <c:pt idx="3">
                  <c:v>2024 г.</c:v>
                </c:pt>
                <c:pt idx="4">
                  <c:v>2025 г.</c:v>
                </c:pt>
              </c:strCache>
            </c:strRef>
          </c:cat>
          <c:val>
            <c:numRef>
              <c:f>Лист1!$F$3:$F$7</c:f>
              <c:numCache>
                <c:formatCode>#,##0.0</c:formatCode>
                <c:ptCount val="5"/>
                <c:pt idx="0">
                  <c:v>2198.5</c:v>
                </c:pt>
                <c:pt idx="1">
                  <c:v>2350</c:v>
                </c:pt>
                <c:pt idx="2">
                  <c:v>800</c:v>
                </c:pt>
                <c:pt idx="3">
                  <c:v>900</c:v>
                </c:pt>
                <c:pt idx="4">
                  <c:v>1000</c:v>
                </c:pt>
              </c:numCache>
            </c:numRef>
          </c:val>
        </c:ser>
        <c:ser>
          <c:idx val="5"/>
          <c:order val="5"/>
          <c:tx>
            <c:strRef>
              <c:f>Лист1!$G$2</c:f>
              <c:strCache>
                <c:ptCount val="1"/>
                <c:pt idx="0">
                  <c:v>Транспортный налог</c:v>
                </c:pt>
              </c:strCache>
            </c:strRef>
          </c:tx>
          <c:cat>
            <c:strRef>
              <c:f>Лист1!$A$3:$A$7</c:f>
              <c:strCache>
                <c:ptCount val="5"/>
                <c:pt idx="0">
                  <c:v>2021 г.</c:v>
                </c:pt>
                <c:pt idx="1">
                  <c:v>2022 г.</c:v>
                </c:pt>
                <c:pt idx="2">
                  <c:v>2023 г.</c:v>
                </c:pt>
                <c:pt idx="3">
                  <c:v>2024 г.</c:v>
                </c:pt>
                <c:pt idx="4">
                  <c:v>2025 г.</c:v>
                </c:pt>
              </c:strCache>
            </c:strRef>
          </c:cat>
          <c:val>
            <c:numRef>
              <c:f>Лист1!$G$3:$G$7</c:f>
              <c:numCache>
                <c:formatCode>#,##0.0</c:formatCode>
                <c:ptCount val="5"/>
                <c:pt idx="0">
                  <c:v>11285.5</c:v>
                </c:pt>
                <c:pt idx="1">
                  <c:v>10064.299999999999</c:v>
                </c:pt>
                <c:pt idx="2">
                  <c:v>13400</c:v>
                </c:pt>
                <c:pt idx="3">
                  <c:v>14900</c:v>
                </c:pt>
                <c:pt idx="4">
                  <c:v>16400</c:v>
                </c:pt>
              </c:numCache>
            </c:numRef>
          </c:val>
        </c:ser>
        <c:ser>
          <c:idx val="6"/>
          <c:order val="6"/>
          <c:tx>
            <c:strRef>
              <c:f>Лист1!$H$2</c:f>
              <c:strCache>
                <c:ptCount val="1"/>
                <c:pt idx="0">
                  <c:v>Патент</c:v>
                </c:pt>
              </c:strCache>
            </c:strRef>
          </c:tx>
          <c:cat>
            <c:strRef>
              <c:f>Лист1!$A$3:$A$7</c:f>
              <c:strCache>
                <c:ptCount val="5"/>
                <c:pt idx="0">
                  <c:v>2021 г.</c:v>
                </c:pt>
                <c:pt idx="1">
                  <c:v>2022 г.</c:v>
                </c:pt>
                <c:pt idx="2">
                  <c:v>2023 г.</c:v>
                </c:pt>
                <c:pt idx="3">
                  <c:v>2024 г.</c:v>
                </c:pt>
                <c:pt idx="4">
                  <c:v>2025 г.</c:v>
                </c:pt>
              </c:strCache>
            </c:strRef>
          </c:cat>
          <c:val>
            <c:numRef>
              <c:f>Лист1!$H$3:$H$7</c:f>
              <c:numCache>
                <c:formatCode>#,##0.0</c:formatCode>
                <c:ptCount val="5"/>
                <c:pt idx="0">
                  <c:v>1315.7</c:v>
                </c:pt>
                <c:pt idx="1">
                  <c:v>1039.5999999999999</c:v>
                </c:pt>
                <c:pt idx="2">
                  <c:v>2400</c:v>
                </c:pt>
                <c:pt idx="3">
                  <c:v>2500</c:v>
                </c:pt>
                <c:pt idx="4">
                  <c:v>2500</c:v>
                </c:pt>
              </c:numCache>
            </c:numRef>
          </c:val>
        </c:ser>
        <c:shape val="box"/>
        <c:axId val="180758016"/>
        <c:axId val="180759552"/>
        <c:axId val="0"/>
      </c:bar3DChart>
      <c:catAx>
        <c:axId val="180758016"/>
        <c:scaling>
          <c:orientation val="minMax"/>
        </c:scaling>
        <c:axPos val="b"/>
        <c:tickLblPos val="nextTo"/>
        <c:txPr>
          <a:bodyPr/>
          <a:lstStyle/>
          <a:p>
            <a:pPr>
              <a:defRPr>
                <a:latin typeface="PT Astra Serif" pitchFamily="18" charset="-52"/>
                <a:ea typeface="PT Astra Serif" pitchFamily="18" charset="-52"/>
              </a:defRPr>
            </a:pPr>
            <a:endParaRPr lang="ru-RU"/>
          </a:p>
        </c:txPr>
        <c:crossAx val="180759552"/>
        <c:crosses val="autoZero"/>
        <c:auto val="1"/>
        <c:lblAlgn val="ctr"/>
        <c:lblOffset val="100"/>
      </c:catAx>
      <c:valAx>
        <c:axId val="180759552"/>
        <c:scaling>
          <c:orientation val="minMax"/>
        </c:scaling>
        <c:axPos val="l"/>
        <c:majorGridlines/>
        <c:numFmt formatCode="#,##0.0" sourceLinked="1"/>
        <c:tickLblPos val="nextTo"/>
        <c:txPr>
          <a:bodyPr/>
          <a:lstStyle/>
          <a:p>
            <a:pPr>
              <a:defRPr sz="1200">
                <a:latin typeface="PT Astra Serif" pitchFamily="18" charset="-52"/>
                <a:ea typeface="PT Astra Serif" pitchFamily="18" charset="-52"/>
              </a:defRPr>
            </a:pPr>
            <a:endParaRPr lang="ru-RU"/>
          </a:p>
        </c:txPr>
        <c:crossAx val="18075801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"/>
          <c:y val="0.87868617007748806"/>
          <c:w val="0.99786754844699777"/>
          <c:h val="0.12131382992251195"/>
        </c:manualLayout>
      </c:layout>
      <c:txPr>
        <a:bodyPr/>
        <a:lstStyle/>
        <a:p>
          <a:pPr>
            <a:defRPr sz="1200">
              <a:latin typeface="PT Astra Serif" pitchFamily="18" charset="-52"/>
              <a:ea typeface="PT Astra Serif" pitchFamily="18" charset="-52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  <a:cs typeface="Times New Roman" pitchFamily="18" charset="0"/>
              </a:defRPr>
            </a:pPr>
            <a:r>
              <a:rPr lang="ru-RU" dirty="0">
                <a:latin typeface="PT Astra Serif" pitchFamily="18" charset="-52"/>
                <a:ea typeface="PT Astra Serif" pitchFamily="18" charset="-52"/>
              </a:rPr>
              <a:t>Структура </a:t>
            </a:r>
            <a:r>
              <a:rPr lang="ru-RU" dirty="0" smtClean="0">
                <a:latin typeface="PT Astra Serif" pitchFamily="18" charset="-52"/>
                <a:ea typeface="PT Astra Serif" pitchFamily="18" charset="-52"/>
              </a:rPr>
              <a:t>неналоговых доходов </a:t>
            </a:r>
            <a:r>
              <a:rPr lang="ru-RU" dirty="0">
                <a:latin typeface="PT Astra Serif" pitchFamily="18" charset="-52"/>
                <a:ea typeface="PT Astra Serif" pitchFamily="18" charset="-52"/>
              </a:rPr>
              <a:t>на </a:t>
            </a:r>
            <a:r>
              <a:rPr lang="ru-RU" dirty="0" smtClean="0">
                <a:latin typeface="PT Astra Serif" pitchFamily="18" charset="-52"/>
                <a:ea typeface="PT Astra Serif" pitchFamily="18" charset="-52"/>
              </a:rPr>
              <a:t>2023 </a:t>
            </a:r>
            <a:r>
              <a:rPr lang="ru-RU" dirty="0">
                <a:latin typeface="PT Astra Serif" pitchFamily="18" charset="-52"/>
                <a:ea typeface="PT Astra Serif" pitchFamily="18" charset="-52"/>
              </a:rPr>
              <a:t>год</a:t>
            </a:r>
          </a:p>
        </c:rich>
      </c:tx>
      <c:layout/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3.3889465992426072E-2"/>
          <c:y val="3.7821563955599241E-2"/>
          <c:w val="0.9305969076851407"/>
          <c:h val="0.96217850292280427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Структура доходов на 2019 год</c:v>
                </c:pt>
              </c:strCache>
            </c:strRef>
          </c:tx>
          <c:explosion val="15"/>
          <c:dLbls>
            <c:dLbl>
              <c:idx val="4"/>
              <c:delete val="1"/>
            </c:dLbl>
            <c:dLbl>
              <c:idx val="5"/>
              <c:delete val="1"/>
            </c:dLbl>
            <c:txPr>
              <a:bodyPr/>
              <a:lstStyle/>
              <a:p>
                <a:pPr>
                  <a:defRPr sz="1200">
                    <a:latin typeface="PT Astra Serif" pitchFamily="18" charset="-52"/>
                    <a:ea typeface="PT Astra Serif" pitchFamily="18" charset="-52"/>
                  </a:defRPr>
                </a:pPr>
                <a:endParaRPr lang="ru-RU"/>
              </a:p>
            </c:txPr>
            <c:showVal val="1"/>
            <c:showLeaderLines val="1"/>
          </c:dLbls>
          <c:cat>
            <c:strRef>
              <c:f>Лист1!$A$2:$A$7</c:f>
              <c:strCache>
                <c:ptCount val="6"/>
                <c:pt idx="0">
                  <c:v>Доходы от использования имущества</c:v>
                </c:pt>
                <c:pt idx="1">
                  <c:v>Платежи при пользовании природными ресурсами</c:v>
                </c:pt>
                <c:pt idx="2">
                  <c:v>Доходы от оказания платных услуг</c:v>
                </c:pt>
                <c:pt idx="3">
                  <c:v>Продажа матер. и нематер. активов</c:v>
                </c:pt>
                <c:pt idx="4">
                  <c:v>Штрафы, санкции, возмещение ущерба</c:v>
                </c:pt>
                <c:pt idx="5">
                  <c:v>Прочие неналоговые доходы</c:v>
                </c:pt>
              </c:strCache>
            </c:strRef>
          </c:cat>
          <c:val>
            <c:numRef>
              <c:f>Лист1!$B$2:$B$7</c:f>
              <c:numCache>
                <c:formatCode>#,##0.0</c:formatCode>
                <c:ptCount val="6"/>
                <c:pt idx="0">
                  <c:v>660.5</c:v>
                </c:pt>
                <c:pt idx="1">
                  <c:v>400</c:v>
                </c:pt>
                <c:pt idx="2">
                  <c:v>0</c:v>
                </c:pt>
                <c:pt idx="3">
                  <c:v>2500</c:v>
                </c:pt>
                <c:pt idx="4">
                  <c:v>280</c:v>
                </c:pt>
                <c:pt idx="5">
                  <c:v>0</c:v>
                </c:pt>
              </c:numCache>
            </c:numRef>
          </c:val>
        </c:ser>
      </c:pie3DChart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"/>
          <c:y val="0.76621165385614243"/>
          <c:w val="0.99938250764090997"/>
          <c:h val="0.20903677311475713"/>
        </c:manualLayout>
      </c:layout>
      <c:txPr>
        <a:bodyPr/>
        <a:lstStyle/>
        <a:p>
          <a:pPr>
            <a:defRPr sz="1000">
              <a:latin typeface="PT Astra Serif" pitchFamily="18" charset="-52"/>
              <a:ea typeface="PT Astra Serif" pitchFamily="18" charset="-52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AngAx val="1"/>
    </c:view3D>
    <c:plotArea>
      <c:layout>
        <c:manualLayout>
          <c:layoutTarget val="inner"/>
          <c:xMode val="edge"/>
          <c:yMode val="edge"/>
          <c:x val="0.10656348498585995"/>
          <c:y val="5.0318693545835402E-2"/>
          <c:w val="0.89210233334015976"/>
          <c:h val="0.64304003421336486"/>
        </c:manualLayout>
      </c:layout>
      <c:bar3DChart>
        <c:barDir val="col"/>
        <c:grouping val="stacked"/>
        <c:ser>
          <c:idx val="0"/>
          <c:order val="0"/>
          <c:tx>
            <c:strRef>
              <c:f>Лист1!$B$2</c:f>
              <c:strCache>
                <c:ptCount val="1"/>
                <c:pt idx="0">
                  <c:v>Прочие неналоговые доходы</c:v>
                </c:pt>
              </c:strCache>
            </c:strRef>
          </c:tx>
          <c:cat>
            <c:numRef>
              <c:f>Лист1!$A$3:$A$7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Лист1!$B$3:$B$7</c:f>
              <c:numCache>
                <c:formatCode>General</c:formatCode>
                <c:ptCount val="5"/>
                <c:pt idx="0">
                  <c:v>50.2</c:v>
                </c:pt>
                <c:pt idx="1">
                  <c:v>45.2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</c:numCache>
            </c:numRef>
          </c:val>
        </c:ser>
        <c:ser>
          <c:idx val="1"/>
          <c:order val="1"/>
          <c:tx>
            <c:strRef>
              <c:f>Лист1!$C$2</c:f>
              <c:strCache>
                <c:ptCount val="1"/>
                <c:pt idx="0">
                  <c:v>Штрафы, санкции, возмещение ущерба</c:v>
                </c:pt>
              </c:strCache>
            </c:strRef>
          </c:tx>
          <c:cat>
            <c:numRef>
              <c:f>Лист1!$A$3:$A$7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Лист1!$C$3:$C$7</c:f>
              <c:numCache>
                <c:formatCode>General</c:formatCode>
                <c:ptCount val="5"/>
                <c:pt idx="0">
                  <c:v>373.4</c:v>
                </c:pt>
                <c:pt idx="1">
                  <c:v>788</c:v>
                </c:pt>
                <c:pt idx="2">
                  <c:v>280</c:v>
                </c:pt>
                <c:pt idx="3">
                  <c:v>280</c:v>
                </c:pt>
                <c:pt idx="4">
                  <c:v>280</c:v>
                </c:pt>
              </c:numCache>
            </c:numRef>
          </c:val>
        </c:ser>
        <c:ser>
          <c:idx val="2"/>
          <c:order val="2"/>
          <c:tx>
            <c:strRef>
              <c:f>Лист1!$D$2</c:f>
              <c:strCache>
                <c:ptCount val="1"/>
                <c:pt idx="0">
                  <c:v>Продажа матер. и нематер. Активов</c:v>
                </c:pt>
              </c:strCache>
            </c:strRef>
          </c:tx>
          <c:cat>
            <c:numRef>
              <c:f>Лист1!$A$3:$A$7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Лист1!$D$3:$D$7</c:f>
              <c:numCache>
                <c:formatCode>General</c:formatCode>
                <c:ptCount val="5"/>
                <c:pt idx="0">
                  <c:v>2735.1</c:v>
                </c:pt>
                <c:pt idx="1">
                  <c:v>3798.9</c:v>
                </c:pt>
                <c:pt idx="2">
                  <c:v>2500</c:v>
                </c:pt>
                <c:pt idx="3">
                  <c:v>1400</c:v>
                </c:pt>
                <c:pt idx="4">
                  <c:v>1300</c:v>
                </c:pt>
              </c:numCache>
            </c:numRef>
          </c:val>
        </c:ser>
        <c:ser>
          <c:idx val="3"/>
          <c:order val="3"/>
          <c:tx>
            <c:strRef>
              <c:f>Лист1!$E$2</c:f>
              <c:strCache>
                <c:ptCount val="1"/>
                <c:pt idx="0">
                  <c:v>Доходы от оказания платных услуг</c:v>
                </c:pt>
              </c:strCache>
            </c:strRef>
          </c:tx>
          <c:cat>
            <c:numRef>
              <c:f>Лист1!$A$3:$A$7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Лист1!$E$3:$E$7</c:f>
              <c:numCache>
                <c:formatCode>General</c:formatCode>
                <c:ptCount val="5"/>
                <c:pt idx="0">
                  <c:v>16.399999999999999</c:v>
                </c:pt>
                <c:pt idx="1">
                  <c:v>30.3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</c:numCache>
            </c:numRef>
          </c:val>
        </c:ser>
        <c:ser>
          <c:idx val="4"/>
          <c:order val="4"/>
          <c:tx>
            <c:strRef>
              <c:f>Лист1!$F$2</c:f>
              <c:strCache>
                <c:ptCount val="1"/>
                <c:pt idx="0">
                  <c:v>Платежи при пользовании природными ресурсами</c:v>
                </c:pt>
              </c:strCache>
            </c:strRef>
          </c:tx>
          <c:cat>
            <c:numRef>
              <c:f>Лист1!$A$3:$A$7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Лист1!$F$3:$F$7</c:f>
              <c:numCache>
                <c:formatCode>General</c:formatCode>
                <c:ptCount val="5"/>
                <c:pt idx="0">
                  <c:v>222.7</c:v>
                </c:pt>
                <c:pt idx="1">
                  <c:v>279.2</c:v>
                </c:pt>
                <c:pt idx="2">
                  <c:v>400</c:v>
                </c:pt>
                <c:pt idx="3">
                  <c:v>400</c:v>
                </c:pt>
                <c:pt idx="4">
                  <c:v>400</c:v>
                </c:pt>
              </c:numCache>
            </c:numRef>
          </c:val>
        </c:ser>
        <c:ser>
          <c:idx val="5"/>
          <c:order val="5"/>
          <c:tx>
            <c:strRef>
              <c:f>Лист1!$G$2</c:f>
              <c:strCache>
                <c:ptCount val="1"/>
                <c:pt idx="0">
                  <c:v>Доходы от использования имущества</c:v>
                </c:pt>
              </c:strCache>
            </c:strRef>
          </c:tx>
          <c:cat>
            <c:numRef>
              <c:f>Лист1!$A$3:$A$7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Лист1!$G$3:$G$7</c:f>
              <c:numCache>
                <c:formatCode>General</c:formatCode>
                <c:ptCount val="5"/>
                <c:pt idx="0">
                  <c:v>1020.6</c:v>
                </c:pt>
                <c:pt idx="1">
                  <c:v>851.7</c:v>
                </c:pt>
                <c:pt idx="2">
                  <c:v>660.5</c:v>
                </c:pt>
                <c:pt idx="3">
                  <c:v>630.5</c:v>
                </c:pt>
                <c:pt idx="4">
                  <c:v>700.5</c:v>
                </c:pt>
              </c:numCache>
            </c:numRef>
          </c:val>
        </c:ser>
        <c:shape val="box"/>
        <c:axId val="181067776"/>
        <c:axId val="181069312"/>
        <c:axId val="0"/>
      </c:bar3DChart>
      <c:catAx>
        <c:axId val="181067776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200">
                <a:latin typeface="PT Astra Serif" pitchFamily="18" charset="-52"/>
                <a:ea typeface="PT Astra Serif" pitchFamily="18" charset="-52"/>
              </a:defRPr>
            </a:pPr>
            <a:endParaRPr lang="ru-RU"/>
          </a:p>
        </c:txPr>
        <c:crossAx val="181069312"/>
        <c:crosses val="autoZero"/>
        <c:auto val="1"/>
        <c:lblAlgn val="ctr"/>
        <c:lblOffset val="100"/>
      </c:catAx>
      <c:valAx>
        <c:axId val="181069312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200">
                <a:latin typeface="PT Astra Serif" pitchFamily="18" charset="-52"/>
                <a:ea typeface="PT Astra Serif" pitchFamily="18" charset="-52"/>
              </a:defRPr>
            </a:pPr>
            <a:endParaRPr lang="ru-RU"/>
          </a:p>
        </c:txPr>
        <c:crossAx val="18106777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"/>
          <c:y val="0.77098209057852418"/>
          <c:w val="0.98394846009173553"/>
          <c:h val="0.22850783096172497"/>
        </c:manualLayout>
      </c:layout>
      <c:txPr>
        <a:bodyPr/>
        <a:lstStyle/>
        <a:p>
          <a:pPr>
            <a:defRPr sz="1000">
              <a:latin typeface="PT Astra Serif" pitchFamily="18" charset="-52"/>
              <a:ea typeface="PT Astra Serif" pitchFamily="18" charset="-52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defRPr>
            </a:pPr>
            <a:r>
              <a:rPr lang="ru-RU" dirty="0"/>
              <a:t>Структура </a:t>
            </a:r>
            <a:r>
              <a:rPr lang="ru-RU" dirty="0" smtClean="0"/>
              <a:t>безвозмездных поступлений </a:t>
            </a:r>
            <a:r>
              <a:rPr lang="ru-RU" dirty="0"/>
              <a:t>на </a:t>
            </a:r>
            <a:r>
              <a:rPr lang="ru-RU" dirty="0" smtClean="0"/>
              <a:t>2023 </a:t>
            </a:r>
            <a:r>
              <a:rPr lang="ru-RU" dirty="0"/>
              <a:t>год</a:t>
            </a:r>
          </a:p>
        </c:rich>
      </c:tx>
      <c:layout/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7.9583451301109122E-4"/>
          <c:y val="3.7821563955599241E-2"/>
          <c:w val="0.97838255426816378"/>
          <c:h val="0.9621784203503435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Структура доходов на 2021 год</c:v>
                </c:pt>
              </c:strCache>
            </c:strRef>
          </c:tx>
          <c:explosion val="15"/>
          <c:dLbls>
            <c:dLbl>
              <c:idx val="4"/>
              <c:delete val="1"/>
            </c:dLbl>
            <c:txPr>
              <a:bodyPr/>
              <a:lstStyle/>
              <a:p>
                <a:pPr>
                  <a:defRPr sz="1200">
                    <a:latin typeface="PT Astra Serif" pitchFamily="18" charset="-52"/>
                    <a:ea typeface="PT Astra Serif" pitchFamily="18" charset="-52"/>
                  </a:defRPr>
                </a:pPr>
                <a:endParaRPr lang="ru-RU"/>
              </a:p>
            </c:txPr>
            <c:showVal val="1"/>
            <c:showLeaderLines val="1"/>
          </c:dLbls>
          <c:cat>
            <c:strRef>
              <c:f>Лист1!$A$2:$A$6</c:f>
              <c:strCache>
                <c:ptCount val="5"/>
                <c:pt idx="0">
                  <c:v>Дотации</c:v>
                </c:pt>
                <c:pt idx="1">
                  <c:v>Субсидия</c:v>
                </c:pt>
                <c:pt idx="2">
                  <c:v>Субвенция</c:v>
                </c:pt>
                <c:pt idx="3">
                  <c:v>иные МБТ</c:v>
                </c:pt>
                <c:pt idx="4">
                  <c:v>Возврат остатков</c:v>
                </c:pt>
              </c:strCache>
            </c:strRef>
          </c:cat>
          <c:val>
            <c:numRef>
              <c:f>Лист1!$B$2:$B$6</c:f>
              <c:numCache>
                <c:formatCode>#,##0.0</c:formatCode>
                <c:ptCount val="5"/>
                <c:pt idx="0">
                  <c:v>105285.5</c:v>
                </c:pt>
                <c:pt idx="1">
                  <c:v>43020</c:v>
                </c:pt>
                <c:pt idx="2">
                  <c:v>237965.8</c:v>
                </c:pt>
                <c:pt idx="3">
                  <c:v>18882.8</c:v>
                </c:pt>
                <c:pt idx="4">
                  <c:v>0</c:v>
                </c:pt>
              </c:numCache>
            </c:numRef>
          </c:val>
        </c:ser>
      </c:pie3DChart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"/>
          <c:y val="0.86593310115710531"/>
          <c:w val="0.99938250764090975"/>
          <c:h val="0.13324033063929985"/>
        </c:manualLayout>
      </c:layout>
      <c:txPr>
        <a:bodyPr/>
        <a:lstStyle/>
        <a:p>
          <a:pPr>
            <a:defRPr sz="1000">
              <a:latin typeface="PT Astra Serif" pitchFamily="18" charset="-52"/>
              <a:ea typeface="PT Astra Serif" pitchFamily="18" charset="-52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AngAx val="1"/>
    </c:view3D>
    <c:plotArea>
      <c:layout>
        <c:manualLayout>
          <c:layoutTarget val="inner"/>
          <c:xMode val="edge"/>
          <c:yMode val="edge"/>
          <c:x val="0.10909840685964536"/>
          <c:y val="0.12590557703600699"/>
          <c:w val="0.84731539228687369"/>
          <c:h val="0.65405217491096834"/>
        </c:manualLayout>
      </c:layout>
      <c:bar3DChart>
        <c:barDir val="col"/>
        <c:grouping val="stacked"/>
        <c:ser>
          <c:idx val="0"/>
          <c:order val="0"/>
          <c:tx>
            <c:strRef>
              <c:f>Лист1!$B$2</c:f>
              <c:strCache>
                <c:ptCount val="1"/>
                <c:pt idx="0">
                  <c:v>Дотации</c:v>
                </c:pt>
              </c:strCache>
            </c:strRef>
          </c:tx>
          <c:cat>
            <c:numRef>
              <c:f>Лист1!$A$3:$A$7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Лист1!$B$3:$B$7</c:f>
              <c:numCache>
                <c:formatCode>#,##0.0</c:formatCode>
                <c:ptCount val="5"/>
                <c:pt idx="0">
                  <c:v>118907.5</c:v>
                </c:pt>
                <c:pt idx="1">
                  <c:v>113690.3</c:v>
                </c:pt>
                <c:pt idx="2">
                  <c:v>105285.5</c:v>
                </c:pt>
                <c:pt idx="3">
                  <c:v>78154.2</c:v>
                </c:pt>
                <c:pt idx="4">
                  <c:v>79099.7</c:v>
                </c:pt>
              </c:numCache>
            </c:numRef>
          </c:val>
        </c:ser>
        <c:ser>
          <c:idx val="1"/>
          <c:order val="1"/>
          <c:tx>
            <c:strRef>
              <c:f>Лист1!$C$2</c:f>
              <c:strCache>
                <c:ptCount val="1"/>
                <c:pt idx="0">
                  <c:v>Субсидия</c:v>
                </c:pt>
              </c:strCache>
            </c:strRef>
          </c:tx>
          <c:cat>
            <c:numRef>
              <c:f>Лист1!$A$3:$A$7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Лист1!$C$3:$C$7</c:f>
              <c:numCache>
                <c:formatCode>#,##0.0</c:formatCode>
                <c:ptCount val="5"/>
                <c:pt idx="0">
                  <c:v>158390.29999999999</c:v>
                </c:pt>
                <c:pt idx="1">
                  <c:v>49740.7</c:v>
                </c:pt>
                <c:pt idx="2">
                  <c:v>43020</c:v>
                </c:pt>
                <c:pt idx="3">
                  <c:v>26678.9</c:v>
                </c:pt>
                <c:pt idx="4">
                  <c:v>25461.7</c:v>
                </c:pt>
              </c:numCache>
            </c:numRef>
          </c:val>
        </c:ser>
        <c:ser>
          <c:idx val="2"/>
          <c:order val="2"/>
          <c:tx>
            <c:strRef>
              <c:f>Лист1!$D$2</c:f>
              <c:strCache>
                <c:ptCount val="1"/>
                <c:pt idx="0">
                  <c:v>Субвенция</c:v>
                </c:pt>
              </c:strCache>
            </c:strRef>
          </c:tx>
          <c:cat>
            <c:numRef>
              <c:f>Лист1!$A$3:$A$7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Лист1!$D$3:$D$7</c:f>
              <c:numCache>
                <c:formatCode>#,##0.0</c:formatCode>
                <c:ptCount val="5"/>
                <c:pt idx="0">
                  <c:v>210462.3</c:v>
                </c:pt>
                <c:pt idx="1">
                  <c:v>234115.4</c:v>
                </c:pt>
                <c:pt idx="2">
                  <c:v>237965.8</c:v>
                </c:pt>
                <c:pt idx="3">
                  <c:v>238028.4</c:v>
                </c:pt>
                <c:pt idx="4">
                  <c:v>238106.3</c:v>
                </c:pt>
              </c:numCache>
            </c:numRef>
          </c:val>
        </c:ser>
        <c:ser>
          <c:idx val="3"/>
          <c:order val="3"/>
          <c:tx>
            <c:strRef>
              <c:f>Лист1!$E$2</c:f>
              <c:strCache>
                <c:ptCount val="1"/>
                <c:pt idx="0">
                  <c:v>Иные МБТ</c:v>
                </c:pt>
              </c:strCache>
            </c:strRef>
          </c:tx>
          <c:cat>
            <c:numRef>
              <c:f>Лист1!$A$3:$A$7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Лист1!$E$3:$E$7</c:f>
              <c:numCache>
                <c:formatCode>#,##0.0</c:formatCode>
                <c:ptCount val="5"/>
                <c:pt idx="0">
                  <c:v>35509.4</c:v>
                </c:pt>
                <c:pt idx="1">
                  <c:v>62311.6</c:v>
                </c:pt>
                <c:pt idx="2">
                  <c:v>18882.8</c:v>
                </c:pt>
                <c:pt idx="3">
                  <c:v>8552</c:v>
                </c:pt>
                <c:pt idx="4">
                  <c:v>5052</c:v>
                </c:pt>
              </c:numCache>
            </c:numRef>
          </c:val>
        </c:ser>
        <c:ser>
          <c:idx val="4"/>
          <c:order val="4"/>
          <c:tx>
            <c:strRef>
              <c:f>Лист1!$F$2</c:f>
              <c:strCache>
                <c:ptCount val="1"/>
                <c:pt idx="0">
                  <c:v>Возврат остатков</c:v>
                </c:pt>
              </c:strCache>
            </c:strRef>
          </c:tx>
          <c:cat>
            <c:numRef>
              <c:f>Лист1!$A$3:$A$7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Лист1!$F$3:$F$7</c:f>
              <c:numCache>
                <c:formatCode>#,##0.0</c:formatCode>
                <c:ptCount val="5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</c:numCache>
            </c:numRef>
          </c:val>
        </c:ser>
        <c:shape val="box"/>
        <c:axId val="185175424"/>
        <c:axId val="185410688"/>
        <c:axId val="0"/>
      </c:bar3DChart>
      <c:catAx>
        <c:axId val="185175424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200">
                <a:latin typeface="PT Astra Serif" pitchFamily="18" charset="-52"/>
                <a:ea typeface="PT Astra Serif" pitchFamily="18" charset="-52"/>
              </a:defRPr>
            </a:pPr>
            <a:endParaRPr lang="ru-RU"/>
          </a:p>
        </c:txPr>
        <c:crossAx val="185410688"/>
        <c:crosses val="autoZero"/>
        <c:auto val="1"/>
        <c:lblAlgn val="ctr"/>
        <c:lblOffset val="100"/>
      </c:catAx>
      <c:valAx>
        <c:axId val="185410688"/>
        <c:scaling>
          <c:orientation val="minMax"/>
        </c:scaling>
        <c:axPos val="l"/>
        <c:majorGridlines/>
        <c:numFmt formatCode="#,##0.0" sourceLinked="1"/>
        <c:tickLblPos val="nextTo"/>
        <c:txPr>
          <a:bodyPr/>
          <a:lstStyle/>
          <a:p>
            <a:pPr>
              <a:defRPr sz="1200">
                <a:latin typeface="PT Astra Serif" pitchFamily="18" charset="-52"/>
                <a:ea typeface="PT Astra Serif" pitchFamily="18" charset="-52"/>
              </a:defRPr>
            </a:pPr>
            <a:endParaRPr lang="ru-RU"/>
          </a:p>
        </c:txPr>
        <c:crossAx val="18517542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"/>
          <c:y val="0.87943693069512419"/>
          <c:w val="0.98394846009173553"/>
          <c:h val="9.8168121734947641E-2"/>
        </c:manualLayout>
      </c:layout>
      <c:txPr>
        <a:bodyPr/>
        <a:lstStyle/>
        <a:p>
          <a:pPr>
            <a:defRPr sz="1000">
              <a:latin typeface="PT Astra Serif" pitchFamily="18" charset="-52"/>
              <a:ea typeface="PT Astra Serif" pitchFamily="18" charset="-52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defRPr>
            </a:pPr>
            <a:r>
              <a:rPr lang="ru-RU" dirty="0"/>
              <a:t>Структура расходов на </a:t>
            </a:r>
            <a:r>
              <a:rPr lang="ru-RU" dirty="0" smtClean="0"/>
              <a:t>2023 </a:t>
            </a:r>
            <a:r>
              <a:rPr lang="ru-RU" dirty="0"/>
              <a:t>год</a:t>
            </a:r>
          </a:p>
        </c:rich>
      </c:tx>
      <c:layout>
        <c:manualLayout>
          <c:xMode val="edge"/>
          <c:yMode val="edge"/>
          <c:x val="0.13247386640509981"/>
          <c:y val="0"/>
        </c:manualLayout>
      </c:layout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4.8048823965139195E-2"/>
          <c:y val="1.5709603244257637E-3"/>
          <c:w val="0.92335084501240405"/>
          <c:h val="0.9621784203503435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Структура расходов на 2021 год</c:v>
                </c:pt>
              </c:strCache>
            </c:strRef>
          </c:tx>
          <c:explosion val="15"/>
          <c:dLbls>
            <c:txPr>
              <a:bodyPr/>
              <a:lstStyle/>
              <a:p>
                <a:pPr>
                  <a:defRPr sz="1200">
                    <a:latin typeface="PT Astra Serif" pitchFamily="18" charset="-52"/>
                    <a:ea typeface="PT Astra Serif" pitchFamily="18" charset="-52"/>
                  </a:defRPr>
                </a:pPr>
                <a:endParaRPr lang="ru-RU"/>
              </a:p>
            </c:txPr>
            <c:showVal val="1"/>
            <c:showLeaderLines val="1"/>
          </c:dLbls>
          <c:cat>
            <c:strRef>
              <c:f>Лист1!$A$2:$A$11</c:f>
              <c:strCache>
                <c:ptCount val="10"/>
                <c:pt idx="0">
                  <c:v>Общегосударственные вопросы</c:v>
                </c:pt>
                <c:pt idx="1">
                  <c:v>Национальная экономика</c:v>
                </c:pt>
                <c:pt idx="2">
                  <c:v>Жилищно-коммунальное хозяйство</c:v>
                </c:pt>
                <c:pt idx="3">
                  <c:v>Образование</c:v>
                </c:pt>
                <c:pt idx="4">
                  <c:v>Культура, кинематография</c:v>
                </c:pt>
                <c:pt idx="5">
                  <c:v>Социальная политика</c:v>
                </c:pt>
                <c:pt idx="6">
                  <c:v>Физическая культура и спорт</c:v>
                </c:pt>
                <c:pt idx="7">
                  <c:v>Средства массовой информации</c:v>
                </c:pt>
                <c:pt idx="8">
                  <c:v>Обслуживание государственного и муниципального долга</c:v>
                </c:pt>
                <c:pt idx="9">
                  <c:v>МБТ общего характера бюджетам бюджетной системы РФ</c:v>
                </c:pt>
              </c:strCache>
            </c:strRef>
          </c:cat>
          <c:val>
            <c:numRef>
              <c:f>Лист1!$B$2:$B$11</c:f>
              <c:numCache>
                <c:formatCode>#,##0.00</c:formatCode>
                <c:ptCount val="10"/>
                <c:pt idx="0">
                  <c:v>15.454602816967544</c:v>
                </c:pt>
                <c:pt idx="1">
                  <c:v>3.1858326937867933</c:v>
                </c:pt>
                <c:pt idx="2" formatCode="0.00">
                  <c:v>3.1444517092925048E-2</c:v>
                </c:pt>
                <c:pt idx="3" formatCode="0.00">
                  <c:v>69.01157514600213</c:v>
                </c:pt>
                <c:pt idx="4" formatCode="0.00">
                  <c:v>8.95776728835272</c:v>
                </c:pt>
                <c:pt idx="5" formatCode="0.00">
                  <c:v>0.4833441537410485</c:v>
                </c:pt>
                <c:pt idx="6" formatCode="0.00">
                  <c:v>2.3418408920012905</c:v>
                </c:pt>
                <c:pt idx="7" formatCode="0.00">
                  <c:v>0.17860485708781426</c:v>
                </c:pt>
                <c:pt idx="8" formatCode="0.00">
                  <c:v>3.1444517092925044E-3</c:v>
                </c:pt>
                <c:pt idx="9" formatCode="0.00">
                  <c:v>0.35182222024704068</c:v>
                </c:pt>
              </c:numCache>
            </c:numRef>
          </c:val>
        </c:ser>
      </c:pie3DChart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"/>
          <c:y val="0.63888974854118674"/>
          <c:w val="0.99938250764090941"/>
          <c:h val="0.33254275981373982"/>
        </c:manualLayout>
      </c:layout>
      <c:txPr>
        <a:bodyPr/>
        <a:lstStyle/>
        <a:p>
          <a:pPr>
            <a:defRPr lang="ru-RU" sz="1000" b="0" i="0" u="none" strike="noStrike" kern="1200" baseline="0">
              <a:solidFill>
                <a:prstClr val="black"/>
              </a:solidFill>
              <a:latin typeface="PT Astra Serif" pitchFamily="18" charset="-52"/>
              <a:ea typeface="PT Astra Serif" pitchFamily="18" charset="-52"/>
              <a:cs typeface="+mn-cs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AngAx val="1"/>
    </c:view3D>
    <c:plotArea>
      <c:layout>
        <c:manualLayout>
          <c:layoutTarget val="inner"/>
          <c:xMode val="edge"/>
          <c:yMode val="edge"/>
          <c:x val="0.13316333939645558"/>
          <c:y val="4.8301743314193291E-2"/>
          <c:w val="0.86550247892956411"/>
          <c:h val="0.56928246911964586"/>
        </c:manualLayout>
      </c:layout>
      <c:bar3DChart>
        <c:barDir val="col"/>
        <c:grouping val="stacked"/>
        <c:ser>
          <c:idx val="0"/>
          <c:order val="0"/>
          <c:tx>
            <c:strRef>
              <c:f>Лист1!$B$2</c:f>
              <c:strCache>
                <c:ptCount val="1"/>
                <c:pt idx="0">
                  <c:v>Общегосударственные вопросы</c:v>
                </c:pt>
              </c:strCache>
            </c:strRef>
          </c:tx>
          <c:cat>
            <c:numRef>
              <c:f>Лист1!$A$3:$A$7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Лист1!$B$3:$B$7</c:f>
              <c:numCache>
                <c:formatCode>0.00</c:formatCode>
                <c:ptCount val="5"/>
                <c:pt idx="0">
                  <c:v>57729.4</c:v>
                </c:pt>
                <c:pt idx="1">
                  <c:v>70955.899999999994</c:v>
                </c:pt>
                <c:pt idx="2">
                  <c:v>73723.199999999997</c:v>
                </c:pt>
                <c:pt idx="3">
                  <c:v>57741.7</c:v>
                </c:pt>
                <c:pt idx="4">
                  <c:v>62949.3</c:v>
                </c:pt>
              </c:numCache>
            </c:numRef>
          </c:val>
        </c:ser>
        <c:ser>
          <c:idx val="1"/>
          <c:order val="1"/>
          <c:tx>
            <c:strRef>
              <c:f>Лист1!$C$2</c:f>
              <c:strCache>
                <c:ptCount val="1"/>
                <c:pt idx="0">
                  <c:v>Национальная экономика</c:v>
                </c:pt>
              </c:strCache>
            </c:strRef>
          </c:tx>
          <c:cat>
            <c:numRef>
              <c:f>Лист1!$A$3:$A$7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Лист1!$C$3:$C$7</c:f>
              <c:numCache>
                <c:formatCode>0.00</c:formatCode>
                <c:ptCount val="5"/>
                <c:pt idx="0">
                  <c:v>59275.9</c:v>
                </c:pt>
                <c:pt idx="1">
                  <c:v>53648.1</c:v>
                </c:pt>
                <c:pt idx="2">
                  <c:v>15197.4</c:v>
                </c:pt>
                <c:pt idx="3">
                  <c:v>15072.4</c:v>
                </c:pt>
                <c:pt idx="4">
                  <c:v>16562.400000000001</c:v>
                </c:pt>
              </c:numCache>
            </c:numRef>
          </c:val>
        </c:ser>
        <c:ser>
          <c:idx val="2"/>
          <c:order val="2"/>
          <c:tx>
            <c:strRef>
              <c:f>Лист1!$D$2</c:f>
              <c:strCache>
                <c:ptCount val="1"/>
                <c:pt idx="0">
                  <c:v>Жилищно-коммунальное хозяйство</c:v>
                </c:pt>
              </c:strCache>
            </c:strRef>
          </c:tx>
          <c:cat>
            <c:numRef>
              <c:f>Лист1!$A$3:$A$7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Лист1!$D$3:$D$7</c:f>
              <c:numCache>
                <c:formatCode>0.00</c:formatCode>
                <c:ptCount val="5"/>
                <c:pt idx="0">
                  <c:v>16.100000000000001</c:v>
                </c:pt>
                <c:pt idx="1">
                  <c:v>4210.6000000000004</c:v>
                </c:pt>
                <c:pt idx="2">
                  <c:v>150</c:v>
                </c:pt>
                <c:pt idx="3">
                  <c:v>0</c:v>
                </c:pt>
                <c:pt idx="4">
                  <c:v>0</c:v>
                </c:pt>
              </c:numCache>
            </c:numRef>
          </c:val>
        </c:ser>
        <c:ser>
          <c:idx val="3"/>
          <c:order val="3"/>
          <c:tx>
            <c:strRef>
              <c:f>Лист1!$E$2</c:f>
              <c:strCache>
                <c:ptCount val="1"/>
                <c:pt idx="0">
                  <c:v>Образование</c:v>
                </c:pt>
              </c:strCache>
            </c:strRef>
          </c:tx>
          <c:cat>
            <c:numRef>
              <c:f>Лист1!$A$3:$A$7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Лист1!$E$3:$E$7</c:f>
              <c:numCache>
                <c:formatCode>0.00</c:formatCode>
                <c:ptCount val="5"/>
                <c:pt idx="0">
                  <c:v>436420.7</c:v>
                </c:pt>
                <c:pt idx="1">
                  <c:v>379003.3</c:v>
                </c:pt>
                <c:pt idx="2">
                  <c:v>329206.40000000002</c:v>
                </c:pt>
                <c:pt idx="3">
                  <c:v>314526.2</c:v>
                </c:pt>
                <c:pt idx="4">
                  <c:v>305272.3</c:v>
                </c:pt>
              </c:numCache>
            </c:numRef>
          </c:val>
        </c:ser>
        <c:ser>
          <c:idx val="4"/>
          <c:order val="4"/>
          <c:tx>
            <c:strRef>
              <c:f>Лист1!$F$2</c:f>
              <c:strCache>
                <c:ptCount val="1"/>
                <c:pt idx="0">
                  <c:v>Культура, кинематограия</c:v>
                </c:pt>
              </c:strCache>
            </c:strRef>
          </c:tx>
          <c:cat>
            <c:numRef>
              <c:f>Лист1!$A$3:$A$7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Лист1!$F$3:$F$7</c:f>
              <c:numCache>
                <c:formatCode>0.00</c:formatCode>
                <c:ptCount val="5"/>
                <c:pt idx="0">
                  <c:v>40826.6</c:v>
                </c:pt>
                <c:pt idx="1">
                  <c:v>68041</c:v>
                </c:pt>
                <c:pt idx="2">
                  <c:v>42731.3</c:v>
                </c:pt>
                <c:pt idx="3">
                  <c:v>24091</c:v>
                </c:pt>
                <c:pt idx="4">
                  <c:v>23914</c:v>
                </c:pt>
              </c:numCache>
            </c:numRef>
          </c:val>
        </c:ser>
        <c:ser>
          <c:idx val="5"/>
          <c:order val="5"/>
          <c:tx>
            <c:strRef>
              <c:f>Лист1!$G$2</c:f>
              <c:strCache>
                <c:ptCount val="1"/>
                <c:pt idx="0">
                  <c:v>Социальная политика</c:v>
                </c:pt>
              </c:strCache>
            </c:strRef>
          </c:tx>
          <c:cat>
            <c:numRef>
              <c:f>Лист1!$A$3:$A$7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Лист1!$G$3:$G$7</c:f>
              <c:numCache>
                <c:formatCode>0.00</c:formatCode>
                <c:ptCount val="5"/>
                <c:pt idx="0">
                  <c:v>1136.5</c:v>
                </c:pt>
                <c:pt idx="1">
                  <c:v>1120.9000000000001</c:v>
                </c:pt>
                <c:pt idx="2">
                  <c:v>2305.6999999999998</c:v>
                </c:pt>
                <c:pt idx="3">
                  <c:v>2329.9</c:v>
                </c:pt>
                <c:pt idx="4">
                  <c:v>2355.1999999999998</c:v>
                </c:pt>
              </c:numCache>
            </c:numRef>
          </c:val>
        </c:ser>
        <c:ser>
          <c:idx val="6"/>
          <c:order val="6"/>
          <c:tx>
            <c:strRef>
              <c:f>Лист1!$H$2</c:f>
              <c:strCache>
                <c:ptCount val="1"/>
                <c:pt idx="0">
                  <c:v>Физическая культура и спорт</c:v>
                </c:pt>
              </c:strCache>
            </c:strRef>
          </c:tx>
          <c:cat>
            <c:numRef>
              <c:f>Лист1!$A$3:$A$7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Лист1!$H$3:$H$7</c:f>
              <c:numCache>
                <c:formatCode>0.00</c:formatCode>
                <c:ptCount val="5"/>
                <c:pt idx="0">
                  <c:v>10232.9</c:v>
                </c:pt>
                <c:pt idx="1">
                  <c:v>17254.3</c:v>
                </c:pt>
                <c:pt idx="2">
                  <c:v>11171.3</c:v>
                </c:pt>
                <c:pt idx="3">
                  <c:v>8352.7000000000007</c:v>
                </c:pt>
                <c:pt idx="4">
                  <c:v>9171.2999999999993</c:v>
                </c:pt>
              </c:numCache>
            </c:numRef>
          </c:val>
        </c:ser>
        <c:ser>
          <c:idx val="7"/>
          <c:order val="7"/>
          <c:tx>
            <c:strRef>
              <c:f>Лист1!$I$2</c:f>
              <c:strCache>
                <c:ptCount val="1"/>
                <c:pt idx="0">
                  <c:v>Средства массовой информации</c:v>
                </c:pt>
              </c:strCache>
            </c:strRef>
          </c:tx>
          <c:cat>
            <c:numRef>
              <c:f>Лист1!$A$3:$A$7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Лист1!$I$3:$I$7</c:f>
              <c:numCache>
                <c:formatCode>0.00</c:formatCode>
                <c:ptCount val="5"/>
                <c:pt idx="0">
                  <c:v>808.8</c:v>
                </c:pt>
                <c:pt idx="1">
                  <c:v>1791.9</c:v>
                </c:pt>
                <c:pt idx="2">
                  <c:v>852</c:v>
                </c:pt>
                <c:pt idx="3">
                  <c:v>852</c:v>
                </c:pt>
                <c:pt idx="4">
                  <c:v>852</c:v>
                </c:pt>
              </c:numCache>
            </c:numRef>
          </c:val>
        </c:ser>
        <c:ser>
          <c:idx val="8"/>
          <c:order val="8"/>
          <c:tx>
            <c:strRef>
              <c:f>Лист1!$J$2</c:f>
              <c:strCache>
                <c:ptCount val="1"/>
                <c:pt idx="0">
                  <c:v>Обслуживание государственного и муниципального долга</c:v>
                </c:pt>
              </c:strCache>
            </c:strRef>
          </c:tx>
          <c:cat>
            <c:numRef>
              <c:f>Лист1!$A$3:$A$7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Лист1!$J$3:$J$7</c:f>
              <c:numCache>
                <c:formatCode>0.00</c:formatCode>
                <c:ptCount val="5"/>
                <c:pt idx="0">
                  <c:v>14.7</c:v>
                </c:pt>
                <c:pt idx="1">
                  <c:v>12.5</c:v>
                </c:pt>
                <c:pt idx="2">
                  <c:v>15</c:v>
                </c:pt>
                <c:pt idx="3">
                  <c:v>50</c:v>
                </c:pt>
                <c:pt idx="4">
                  <c:v>50</c:v>
                </c:pt>
              </c:numCache>
            </c:numRef>
          </c:val>
        </c:ser>
        <c:ser>
          <c:idx val="9"/>
          <c:order val="9"/>
          <c:tx>
            <c:strRef>
              <c:f>Лист1!$K$2</c:f>
              <c:strCache>
                <c:ptCount val="1"/>
                <c:pt idx="0">
                  <c:v>МБТ общего характера бюджетам бюджетной системы РФ</c:v>
                </c:pt>
              </c:strCache>
            </c:strRef>
          </c:tx>
          <c:cat>
            <c:numRef>
              <c:f>Лист1!$A$3:$A$7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Лист1!$K$3:$K$7</c:f>
              <c:numCache>
                <c:formatCode>0.00</c:formatCode>
                <c:ptCount val="5"/>
                <c:pt idx="0">
                  <c:v>1164.4000000000001</c:v>
                </c:pt>
                <c:pt idx="1">
                  <c:v>2491.8000000000002</c:v>
                </c:pt>
                <c:pt idx="2">
                  <c:v>1678.3</c:v>
                </c:pt>
                <c:pt idx="3">
                  <c:v>1769.8</c:v>
                </c:pt>
                <c:pt idx="4">
                  <c:v>1903.6</c:v>
                </c:pt>
              </c:numCache>
            </c:numRef>
          </c:val>
        </c:ser>
        <c:shape val="box"/>
        <c:axId val="195563520"/>
        <c:axId val="195565056"/>
        <c:axId val="0"/>
      </c:bar3DChart>
      <c:catAx>
        <c:axId val="195563520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200">
                <a:latin typeface="PT Astra Serif" pitchFamily="18" charset="-52"/>
                <a:ea typeface="PT Astra Serif" pitchFamily="18" charset="-52"/>
              </a:defRPr>
            </a:pPr>
            <a:endParaRPr lang="ru-RU"/>
          </a:p>
        </c:txPr>
        <c:crossAx val="195565056"/>
        <c:crosses val="autoZero"/>
        <c:auto val="1"/>
        <c:lblAlgn val="ctr"/>
        <c:lblOffset val="100"/>
      </c:catAx>
      <c:valAx>
        <c:axId val="195565056"/>
        <c:scaling>
          <c:orientation val="minMax"/>
        </c:scaling>
        <c:axPos val="l"/>
        <c:majorGridlines/>
        <c:numFmt formatCode="0.00" sourceLinked="1"/>
        <c:tickLblPos val="nextTo"/>
        <c:txPr>
          <a:bodyPr/>
          <a:lstStyle/>
          <a:p>
            <a:pPr>
              <a:defRPr sz="1200">
                <a:latin typeface="PT Astra Serif" pitchFamily="18" charset="-52"/>
                <a:ea typeface="PT Astra Serif" pitchFamily="18" charset="-52"/>
              </a:defRPr>
            </a:pPr>
            <a:endParaRPr lang="ru-RU"/>
          </a:p>
        </c:txPr>
        <c:crossAx val="19556352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1.8896709889377385E-2"/>
          <c:y val="0.66292172127619631"/>
          <c:w val="0.97582138690939146"/>
          <c:h val="0.33220422216003498"/>
        </c:manualLayout>
      </c:layout>
      <c:txPr>
        <a:bodyPr/>
        <a:lstStyle/>
        <a:p>
          <a:pPr>
            <a:defRPr sz="1000" spc="-100" baseline="0">
              <a:latin typeface="PT Astra Serif" pitchFamily="18" charset="-52"/>
              <a:ea typeface="PT Astra Serif" pitchFamily="18" charset="-52"/>
              <a:cs typeface="Times New Roman" pitchFamily="18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B6521D-CA63-4E87-9780-F5BCEB3CD5B9}" type="datetimeFigureOut">
              <a:rPr lang="ru-RU" smtClean="0"/>
              <a:pPr/>
              <a:t>03.04.2023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12ED5C-7573-4F1F-B32E-3C128317FA0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12ED5C-7573-4F1F-B32E-3C128317FA0F}" type="slidenum">
              <a:rPr lang="ru-RU" smtClean="0"/>
              <a:pPr/>
              <a:t>15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1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2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1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 dirty="0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 dirty="0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 dirty="0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65B56AFA-87BE-4750-8C8E-AA13239EF512}" type="datetime1">
              <a:rPr lang="ru-RU" smtClean="0"/>
              <a:pPr/>
              <a:t>03.04.2023</a:t>
            </a:fld>
            <a:endParaRPr lang="ru-RU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161D73B7-9998-4402-BDD1-87C345FC69D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30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6E60E23-E113-4305-B2BC-4C325790DDB8}" type="datetime1">
              <a:rPr lang="ru-RU" smtClean="0"/>
              <a:pPr/>
              <a:t>03.04.2023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61D73B7-9998-4402-BDD1-87C345FC69D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4" y="274641"/>
            <a:ext cx="1777471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50C12D2-C93E-4ECC-83FA-34443E1FEF0B}" type="datetime1">
              <a:rPr lang="ru-RU" smtClean="0"/>
              <a:pPr/>
              <a:t>03.04.2023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61D73B7-9998-4402-BDD1-87C345FC69D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010A17C-D7A5-4DDD-B108-3AE123BA4C1B}" type="datetime1">
              <a:rPr lang="ru-RU" smtClean="0"/>
              <a:pPr/>
              <a:t>03.04.2023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61D73B7-9998-4402-BDD1-87C345FC69DB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A8311B5-3F2E-4307-8F83-7908129646E0}" type="datetime1">
              <a:rPr lang="ru-RU" smtClean="0"/>
              <a:pPr/>
              <a:t>03.04.2023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61D73B7-9998-4402-BDD1-87C345FC69DB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 dirty="0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9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9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3F70572-00E0-4204-B736-EEE0E7422607}" type="datetime1">
              <a:rPr lang="ru-RU" smtClean="0"/>
              <a:pPr/>
              <a:t>03.04.2023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61D73B7-9998-4402-BDD1-87C345FC69DB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7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1" y="1444295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444295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0B44A3D-6567-4D9E-9CB5-DF9E7B2CB836}" type="datetime1">
              <a:rPr lang="ru-RU" smtClean="0"/>
              <a:pPr/>
              <a:t>03.04.2023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61D73B7-9998-4402-BDD1-87C345FC69D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1D42309-E29C-4AE6-BEBA-F562BA46E8A4}" type="datetime1">
              <a:rPr lang="ru-RU" smtClean="0"/>
              <a:pPr/>
              <a:t>03.04.2023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61D73B7-9998-4402-BDD1-87C345FC69DB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91ADEF-B380-4A9A-B198-BC0ACD5810D3}" type="datetime1">
              <a:rPr lang="ru-RU" smtClean="0"/>
              <a:pPr/>
              <a:t>03.04.2023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61D73B7-9998-4402-BDD1-87C345FC69D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2FB382D9-1E83-451B-87A2-9F35D632179A}" type="datetime1">
              <a:rPr lang="ru-RU" smtClean="0"/>
              <a:pPr/>
              <a:t>03.04.2023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61D73B7-9998-4402-BDD1-87C345FC69D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3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8921E506-D402-4CE2-938E-3A55CCC0A4C3}" type="datetime1">
              <a:rPr lang="ru-RU" smtClean="0"/>
              <a:pPr/>
              <a:t>03.04.2023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3" y="6407945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161D73B7-9998-4402-BDD1-87C345FC69DB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3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7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3" y="5791254"/>
            <a:ext cx="3402315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6" y="5787739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 dirty="0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7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3" y="5791254"/>
            <a:ext cx="3402315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6" y="5787739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9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27ABFFA3-5056-408B-9BC2-7EEE0409CD01}" type="datetime1">
              <a:rPr lang="ru-RU" smtClean="0"/>
              <a:pPr/>
              <a:t>03.04.2023</a:t>
            </a:fld>
            <a:endParaRPr lang="ru-RU" dirty="0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3" y="6407945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5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161D73B7-9998-4402-BDD1-87C345FC69D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algay.sarmo.ru/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Рабочий стол\522ba9c905431bacd928b9be260eb27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55750"/>
            <a:ext cx="9144000" cy="6913749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411760" y="1268761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Финансовое управление</a:t>
            </a:r>
          </a:p>
          <a:p>
            <a:pPr algn="ctr"/>
            <a:r>
              <a:rPr lang="ru-RU" dirty="0" smtClean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 администрации </a:t>
            </a:r>
            <a:r>
              <a:rPr lang="ru-RU" dirty="0" err="1" smtClean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Александрово</a:t>
            </a:r>
            <a:r>
              <a:rPr lang="ru-RU" dirty="0" smtClean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 – </a:t>
            </a:r>
            <a:r>
              <a:rPr lang="ru-RU" dirty="0" err="1" smtClean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Гайского</a:t>
            </a:r>
            <a:r>
              <a:rPr lang="ru-RU" dirty="0" smtClean="0">
                <a:solidFill>
                  <a:schemeClr val="bg1"/>
                </a:solidFill>
                <a:latin typeface="PT Astra Serif" pitchFamily="18" charset="-52"/>
                <a:ea typeface="PT Astra Serif" pitchFamily="18" charset="-52"/>
              </a:rPr>
              <a:t> муниципального района</a:t>
            </a:r>
          </a:p>
        </p:txBody>
      </p:sp>
      <p:pic>
        <p:nvPicPr>
          <p:cNvPr id="6" name="Picture 4" descr="C:\Documents and Settings\Admin\Рабочий стол\Копия log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8" y="260649"/>
            <a:ext cx="631007" cy="797825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202264" y="2708920"/>
            <a:ext cx="672754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</a:rPr>
              <a:t>Бюджет для граждан</a:t>
            </a:r>
            <a:endParaRPr lang="ru-RU" sz="54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411760" y="4005063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</a:rPr>
              <a:t>бюджета </a:t>
            </a:r>
            <a:endParaRPr lang="en-US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PT Astra Serif" pitchFamily="18" charset="-52"/>
              <a:ea typeface="PT Astra Serif" pitchFamily="18" charset="-52"/>
            </a:endParaRPr>
          </a:p>
          <a:p>
            <a:pPr algn="ctr"/>
            <a:r>
              <a:rPr lang="ru-RU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</a:rPr>
              <a:t>Александрово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</a:rPr>
              <a:t> – </a:t>
            </a:r>
            <a:r>
              <a:rPr lang="ru-RU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</a:rPr>
              <a:t>Гайского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</a:rPr>
              <a:t>  муниципального района </a:t>
            </a:r>
            <a:endParaRPr lang="en-US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PT Astra Serif" pitchFamily="18" charset="-52"/>
              <a:ea typeface="PT Astra Serif" pitchFamily="18" charset="-52"/>
            </a:endParaRPr>
          </a:p>
          <a:p>
            <a:pPr algn="ctr"/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</a:rPr>
              <a:t>на 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</a:rPr>
              <a:t>2023 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</a:rPr>
              <a:t>год и плановый период </a:t>
            </a:r>
            <a:endParaRPr lang="en-US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PT Astra Serif" pitchFamily="18" charset="-52"/>
              <a:ea typeface="PT Astra Serif" pitchFamily="18" charset="-52"/>
            </a:endParaRPr>
          </a:p>
          <a:p>
            <a:pPr algn="ctr"/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</a:rPr>
              <a:t>2024 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</a:rPr>
              <a:t>и 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</a:rPr>
              <a:t>2025 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</a:rPr>
              <a:t>годов 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D73B7-9998-4402-BDD1-87C345FC69DB}" type="slidenum">
              <a:rPr lang="ru-RU" smtClean="0"/>
              <a:pPr/>
              <a:t>1</a:t>
            </a:fld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836712"/>
            <a:ext cx="8208912" cy="5688632"/>
          </a:xfrm>
        </p:spPr>
        <p:txBody>
          <a:bodyPr>
            <a:normAutofit fontScale="92500" lnSpcReduction="10000"/>
          </a:bodyPr>
          <a:lstStyle/>
          <a:p>
            <a:pPr algn="just">
              <a:spcBef>
                <a:spcPts val="0"/>
              </a:spcBef>
              <a:buNone/>
            </a:pP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256032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5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При  подготовки основных направлений бюджетной и налоговой политики </a:t>
            </a:r>
            <a:r>
              <a:rPr lang="ru-RU" sz="1500" dirty="0" err="1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Александрово-Гайского</a:t>
            </a:r>
            <a:r>
              <a:rPr lang="ru-RU" sz="15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 муниципального  района Саратовской области на </a:t>
            </a:r>
            <a:r>
              <a:rPr lang="ru-RU" sz="15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2023 </a:t>
            </a:r>
            <a:r>
              <a:rPr lang="ru-RU" sz="15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год и плановый период </a:t>
            </a:r>
            <a:r>
              <a:rPr lang="ru-RU" sz="15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2024 </a:t>
            </a:r>
            <a:r>
              <a:rPr lang="ru-RU" sz="15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и </a:t>
            </a:r>
            <a:r>
              <a:rPr lang="ru-RU" sz="15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2025  </a:t>
            </a:r>
            <a:r>
              <a:rPr lang="ru-RU" sz="15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годов  были учтены  положения Указа  Президента РФ от 7 мая 2018 г.  № 204 «О национальных целях и стратегических задачах развития  Российской Федерации на период  до 2024 года», Послание Президента РФ Федеральному Собранию, изменения в Налоговый кодекс РФ и Бюджетный кодекс РФ.</a:t>
            </a:r>
          </a:p>
          <a:p>
            <a:pPr marL="0" indent="256032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5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Основными целями бюджетной и налоговой политики </a:t>
            </a:r>
            <a:r>
              <a:rPr lang="ru-RU" sz="1500" dirty="0" err="1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Александрово-Гайского</a:t>
            </a:r>
            <a:r>
              <a:rPr lang="ru-RU" sz="15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 муниципального района (далее – муниципальный район) являются  повышение бюджетной устойчивости, сбалансированности, эффективности управления общественными финансами, поддержание экономической и социальной стабильности района.</a:t>
            </a:r>
          </a:p>
          <a:p>
            <a:pPr marL="0" indent="256032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5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Основные направления бюджетной и основные направления налоговой политики муниципального района  разработаны в рамках подготовки проекта бюджета </a:t>
            </a:r>
            <a:r>
              <a:rPr lang="ru-RU" sz="1500" dirty="0" err="1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Александрово-Гайского</a:t>
            </a:r>
            <a:r>
              <a:rPr lang="ru-RU" sz="15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 муниципального района на очередной финансовый год и плановый период.</a:t>
            </a:r>
          </a:p>
          <a:p>
            <a:pPr marL="0" indent="256032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5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Бюджетная и налоговая политика на </a:t>
            </a:r>
            <a:r>
              <a:rPr lang="ru-RU" sz="15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2023-2025 </a:t>
            </a:r>
            <a:r>
              <a:rPr lang="ru-RU" sz="15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годы сформирована исходя из задач по обеспечению развития и экономического роста муниципального района таких как:</a:t>
            </a:r>
          </a:p>
          <a:p>
            <a:pPr marL="0" indent="256032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5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 - безусловное исполнение действующих расходных обязательств, недопущение принятия новых расходных обязательств, не обеспеченных доходными источниками;</a:t>
            </a:r>
          </a:p>
          <a:p>
            <a:pPr marL="0" indent="256032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5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 -   повышение качества бюджетного планирования;</a:t>
            </a:r>
          </a:p>
          <a:p>
            <a:pPr marL="0" indent="256032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5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 - обеспечение потребности граждан в муниципальных услугах, повышение их доступности и качества;</a:t>
            </a:r>
          </a:p>
          <a:p>
            <a:pPr marL="0" indent="256032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5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 - оптимизацию бюджетных расходов за счет повышения их эффективности в результате перераспределения средств на самые важные направления, снижения неэффективных затрат;</a:t>
            </a:r>
          </a:p>
          <a:p>
            <a:pPr marL="0" indent="256032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5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-  адресное решение социальных проблем;</a:t>
            </a:r>
          </a:p>
          <a:p>
            <a:pPr marL="0" indent="256032" algn="just">
              <a:lnSpc>
                <a:spcPct val="120000"/>
              </a:lnSpc>
              <a:spcBef>
                <a:spcPts val="0"/>
              </a:spcBef>
              <a:buNone/>
            </a:pPr>
            <a:endParaRPr lang="ru-RU" sz="19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86409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3. Основные задачи и приоритетные направления </a:t>
            </a:r>
            <a:br>
              <a:rPr lang="ru-RU" sz="24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</a:br>
            <a:r>
              <a:rPr lang="ru-RU" sz="24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бюджетной политики</a:t>
            </a:r>
            <a:br>
              <a:rPr lang="ru-RU" sz="24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</a:br>
            <a:endParaRPr lang="ru-RU" sz="2400" dirty="0">
              <a:latin typeface="PT Astra Serif" pitchFamily="18" charset="-52"/>
              <a:ea typeface="PT Astra Serif" pitchFamily="18" charset="-52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57200" y="980729"/>
            <a:ext cx="85072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indent="457200" algn="just"/>
            <a:endParaRPr lang="en-US" sz="140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457200" algn="just"/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D73B7-9998-4402-BDD1-87C345FC69DB}" type="slidenum">
              <a:rPr lang="ru-RU" smtClean="0"/>
              <a:pPr/>
              <a:t>10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260648"/>
            <a:ext cx="8568952" cy="6264696"/>
          </a:xfrm>
        </p:spPr>
        <p:txBody>
          <a:bodyPr>
            <a:normAutofit/>
          </a:bodyPr>
          <a:lstStyle/>
          <a:p>
            <a:pPr marL="0" indent="256032" algn="just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indent="256032" algn="just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15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 - повышение качества финансового контроля в управлении бюджетным процессом, в том числе внутреннего финансового контроля;</a:t>
            </a:r>
          </a:p>
          <a:p>
            <a:pPr marL="0" indent="256032" algn="just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15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 - реализацию принципов открытости и прозрачности управления муниципальными финансами;</a:t>
            </a:r>
          </a:p>
          <a:p>
            <a:pPr marL="0" indent="256032" algn="just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15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 -  проведение взвешенной долговой политики;</a:t>
            </a:r>
          </a:p>
          <a:p>
            <a:pPr marL="0" indent="256032" algn="just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15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  - совершенствование и дальнейшее развитие программно-целевых инструментов бюджетного планирования, внедрение механизмов проектного управления;</a:t>
            </a:r>
          </a:p>
          <a:p>
            <a:pPr marL="0" indent="256032" algn="just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15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  - повышение качества и доступности информации о бюджете для граждан.</a:t>
            </a:r>
          </a:p>
          <a:p>
            <a:pPr marL="0" indent="256032" algn="just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15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Бюджетная и налоговая политика на </a:t>
            </a:r>
            <a:r>
              <a:rPr lang="ru-RU" sz="15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2023 </a:t>
            </a:r>
            <a:r>
              <a:rPr lang="ru-RU" sz="15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год и на плановый период </a:t>
            </a:r>
            <a:r>
              <a:rPr lang="ru-RU" sz="15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2024 </a:t>
            </a:r>
            <a:r>
              <a:rPr lang="ru-RU" sz="15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и </a:t>
            </a:r>
            <a:r>
              <a:rPr lang="ru-RU" sz="15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2025 </a:t>
            </a:r>
            <a:r>
              <a:rPr lang="ru-RU" sz="15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годов в области доходов  районного  бюджета ориентирована на сохранение и развитие доходных источников  районного бюджета с учетом консервативной оценки доходного потенциала.</a:t>
            </a:r>
          </a:p>
          <a:p>
            <a:pPr marL="0" indent="256032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600" dirty="0" smtClean="0">
                <a:latin typeface="Times New Roman" pitchFamily="18" charset="0"/>
                <a:cs typeface="Times New Roman" pitchFamily="18" charset="0"/>
              </a:rPr>
            </a:b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57200" y="980729"/>
            <a:ext cx="85072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indent="457200" algn="just"/>
            <a:endParaRPr lang="en-US" sz="140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457200" algn="just"/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budget_politika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67744" y="4293097"/>
            <a:ext cx="4464496" cy="2232248"/>
          </a:xfrm>
          <a:prstGeom prst="rect">
            <a:avLst/>
          </a:prstGeo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D73B7-9998-4402-BDD1-87C345FC69DB}" type="slidenum">
              <a:rPr lang="ru-RU" smtClean="0"/>
              <a:pPr/>
              <a:t>11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86409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4. </a:t>
            </a:r>
            <a:r>
              <a:rPr lang="ru-RU" sz="27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Основные характеристики бюджета </a:t>
            </a:r>
            <a:br>
              <a:rPr lang="ru-RU" sz="27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</a:br>
            <a:r>
              <a:rPr lang="ru-RU" sz="27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Александрово-Гайского муниципального района </a:t>
            </a:r>
            <a:br>
              <a:rPr lang="ru-RU" sz="27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</a:br>
            <a:endParaRPr lang="ru-RU" sz="2700" dirty="0">
              <a:latin typeface="PT Astra Serif" pitchFamily="18" charset="-52"/>
              <a:ea typeface="PT Astra Serif" pitchFamily="18" charset="-52"/>
              <a:cs typeface="Times New Roman" pitchFamily="18" charset="0"/>
            </a:endParaRPr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457200" y="1362118"/>
          <a:ext cx="8363275" cy="45532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70584"/>
                <a:gridCol w="1224136"/>
                <a:gridCol w="1224136"/>
                <a:gridCol w="1224136"/>
                <a:gridCol w="1296144"/>
                <a:gridCol w="1224139"/>
              </a:tblGrid>
              <a:tr h="499491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Показатели</a:t>
                      </a:r>
                      <a:endParaRPr lang="ru-RU" sz="110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Фактическое исполнение за </a:t>
                      </a:r>
                      <a:r>
                        <a:rPr lang="ru-RU" sz="1400" b="1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2021 </a:t>
                      </a:r>
                      <a:r>
                        <a:rPr lang="ru-RU" sz="1400" b="1" dirty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год</a:t>
                      </a:r>
                      <a:endParaRPr lang="ru-RU" sz="110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Плановые показатели </a:t>
                      </a:r>
                      <a:r>
                        <a:rPr lang="ru-RU" sz="1400" b="1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2022 </a:t>
                      </a:r>
                      <a:r>
                        <a:rPr lang="ru-RU" sz="1400" b="1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года</a:t>
                      </a:r>
                      <a:endParaRPr lang="ru-RU" sz="110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2023 </a:t>
                      </a:r>
                      <a:r>
                        <a:rPr lang="ru-RU" sz="1400" b="1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г</a:t>
                      </a:r>
                      <a:endParaRPr lang="ru-RU" sz="110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Плановый период</a:t>
                      </a:r>
                      <a:endParaRPr lang="ru-RU" sz="110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20735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b="1" kern="1200" dirty="0" smtClean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2024 </a:t>
                      </a:r>
                      <a:r>
                        <a:rPr kumimoji="0" lang="ru-RU" sz="1400" b="1" kern="1200" dirty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г</a:t>
                      </a: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b="1" kern="1200" dirty="0" smtClean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2025 </a:t>
                      </a:r>
                      <a:r>
                        <a:rPr kumimoji="0" lang="ru-RU" sz="1400" b="1" kern="1200" dirty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г</a:t>
                      </a: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</a:tr>
              <a:tr h="4428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Доходы всего</a:t>
                      </a:r>
                      <a:endParaRPr lang="ru-RU" sz="11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618 983,4</a:t>
                      </a:r>
                      <a:endParaRPr lang="ru-RU" sz="11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591 969,2</a:t>
                      </a:r>
                      <a:endParaRPr lang="ru-RU" sz="11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477 030,7</a:t>
                      </a:r>
                      <a:endParaRPr lang="ru-RU" sz="11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428 672,0</a:t>
                      </a:r>
                      <a:endParaRPr lang="ru-RU" sz="11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431 156,9</a:t>
                      </a:r>
                      <a:endParaRPr lang="ru-RU" sz="11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994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Налоговые доходы</a:t>
                      </a:r>
                      <a:endParaRPr lang="ru-RU" sz="11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91 363,1</a:t>
                      </a:r>
                      <a:endParaRPr lang="ru-RU" sz="11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87 734,6</a:t>
                      </a:r>
                      <a:endParaRPr lang="ru-RU" sz="11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68</a:t>
                      </a:r>
                      <a:r>
                        <a:rPr lang="ru-RU" sz="1200" baseline="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 036,1</a:t>
                      </a:r>
                      <a:endParaRPr lang="ru-RU" sz="11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74 547,0</a:t>
                      </a:r>
                      <a:endParaRPr lang="ru-RU" sz="11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80 756,7</a:t>
                      </a:r>
                      <a:endParaRPr lang="ru-RU" sz="11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994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 Неналоговые доходы</a:t>
                      </a:r>
                      <a:endParaRPr lang="ru-RU" sz="11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4 418,4</a:t>
                      </a:r>
                      <a:endParaRPr lang="ru-RU" sz="11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44 437,6</a:t>
                      </a:r>
                      <a:endParaRPr lang="ru-RU" sz="11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3 840,5</a:t>
                      </a:r>
                      <a:endParaRPr lang="ru-RU" sz="11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2 710,5</a:t>
                      </a:r>
                      <a:endParaRPr lang="ru-RU" sz="11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2 680,5</a:t>
                      </a:r>
                      <a:endParaRPr lang="ru-RU" sz="11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0239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Безвозмездные поступления</a:t>
                      </a:r>
                      <a:endParaRPr lang="ru-RU" sz="11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523 201,9</a:t>
                      </a:r>
                      <a:endParaRPr lang="ru-RU" sz="11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459 797,0</a:t>
                      </a:r>
                      <a:endParaRPr lang="ru-RU" sz="11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405 154,1</a:t>
                      </a:r>
                      <a:endParaRPr lang="ru-RU" sz="11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351 413,5</a:t>
                      </a:r>
                      <a:endParaRPr lang="ru-RU" sz="11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347 719,7</a:t>
                      </a:r>
                      <a:endParaRPr lang="ru-RU" sz="11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4510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Расходы всего</a:t>
                      </a:r>
                      <a:endParaRPr lang="ru-RU" sz="110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200" kern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607 626,0</a:t>
                      </a:r>
                      <a:endParaRPr kumimoji="0" lang="ru-RU" sz="1200" kern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200" kern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598 530,2</a:t>
                      </a:r>
                      <a:endParaRPr kumimoji="0" lang="ru-RU" sz="1200" kern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200" kern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477 030,7</a:t>
                      </a:r>
                      <a:endParaRPr kumimoji="0" lang="ru-RU" sz="1200" kern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428 672,0</a:t>
                      </a:r>
                      <a:endParaRPr lang="ru-RU" sz="11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431 156,9</a:t>
                      </a:r>
                      <a:endParaRPr lang="ru-RU" sz="11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5709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Дефицит(-); </a:t>
                      </a:r>
                      <a:r>
                        <a:rPr lang="ru-RU" sz="1400" dirty="0" err="1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Профицит</a:t>
                      </a:r>
                      <a:r>
                        <a:rPr lang="ru-RU" sz="1400" dirty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 (+)</a:t>
                      </a:r>
                      <a:endParaRPr lang="ru-RU" sz="110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200" kern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11 357,4</a:t>
                      </a:r>
                      <a:endParaRPr kumimoji="0" lang="ru-RU" sz="1200" kern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200" kern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- 6 560,0</a:t>
                      </a:r>
                      <a:endParaRPr kumimoji="0" lang="ru-RU" sz="1200" kern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0,0</a:t>
                      </a:r>
                      <a:endParaRPr lang="ru-RU" sz="11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0,0</a:t>
                      </a:r>
                      <a:endParaRPr lang="ru-RU" sz="11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0,0</a:t>
                      </a:r>
                      <a:endParaRPr lang="ru-RU" sz="11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D73B7-9998-4402-BDD1-87C345FC69DB}" type="slidenum">
              <a:rPr lang="ru-RU" smtClean="0"/>
              <a:pPr/>
              <a:t>12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648072"/>
          </a:xfrm>
        </p:spPr>
        <p:txBody>
          <a:bodyPr>
            <a:noAutofit/>
          </a:bodyPr>
          <a:lstStyle/>
          <a:p>
            <a:pPr algn="ctr"/>
            <a:r>
              <a:rPr lang="ru-RU" sz="20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4.1. Доходы бюджета</a:t>
            </a:r>
            <a:br>
              <a:rPr lang="ru-RU" sz="20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</a:br>
            <a:r>
              <a:rPr lang="ru-RU" sz="20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Александрово-Гайского муниципального района</a:t>
            </a:r>
            <a:endParaRPr lang="ru-RU" sz="2000" dirty="0">
              <a:latin typeface="PT Astra Serif" pitchFamily="18" charset="-52"/>
              <a:ea typeface="PT Astra Serif" pitchFamily="18" charset="-52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57200" y="836713"/>
            <a:ext cx="82296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u-RU" sz="14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Прогноз  доходов бюджета на </a:t>
            </a:r>
            <a:r>
              <a:rPr lang="ru-RU" sz="14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2023 </a:t>
            </a:r>
            <a:r>
              <a:rPr lang="ru-RU" sz="14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год и плановый период </a:t>
            </a:r>
            <a:r>
              <a:rPr lang="ru-RU" sz="14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2024 </a:t>
            </a:r>
            <a:r>
              <a:rPr lang="ru-RU" sz="14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и </a:t>
            </a:r>
            <a:r>
              <a:rPr lang="ru-RU" sz="14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2025 </a:t>
            </a:r>
            <a:r>
              <a:rPr lang="ru-RU" sz="14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годов определен на основании показателей социально-экономического развития муниципального района на 2022 год и плановый период 2023 и 2024 годов ожидаемого поступления налоговых, неналоговых доходов, положений Бюджетного кодекса Российской Федерации и законов Саратовской области.</a:t>
            </a:r>
            <a:endParaRPr lang="ru-RU" sz="1400" dirty="0">
              <a:latin typeface="PT Astra Serif" pitchFamily="18" charset="-52"/>
              <a:ea typeface="PT Astra Serif" pitchFamily="18" charset="-52"/>
              <a:cs typeface="Times New Roman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547664" y="1985784"/>
          <a:ext cx="6264696" cy="57912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6264696"/>
              </a:tblGrid>
              <a:tr h="579120">
                <a:tc>
                  <a:txBody>
                    <a:bodyPr/>
                    <a:lstStyle/>
                    <a:p>
                      <a:pPr algn="ctr"/>
                      <a:r>
                        <a:rPr kumimoji="0" lang="ru-RU" sz="1600" b="1" kern="1200" dirty="0" smtClean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Основные нормативные акты, влияющие на поступление доходов в </a:t>
                      </a:r>
                      <a:r>
                        <a:rPr kumimoji="0" lang="ru-RU" sz="1600" b="1" kern="1200" dirty="0" smtClean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2023 </a:t>
                      </a:r>
                      <a:r>
                        <a:rPr kumimoji="0" lang="ru-RU" sz="1600" b="1" kern="1200" dirty="0" smtClean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-</a:t>
                      </a:r>
                      <a:r>
                        <a:rPr kumimoji="0" lang="ru-RU" sz="1600" b="1" kern="1200" dirty="0" smtClean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2025 </a:t>
                      </a:r>
                      <a:r>
                        <a:rPr kumimoji="0" lang="ru-RU" sz="1600" b="1" kern="1200" dirty="0" smtClean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гг.</a:t>
                      </a:r>
                      <a:endParaRPr lang="ru-RU" sz="1600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251520" y="2769449"/>
          <a:ext cx="8712968" cy="3611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12968"/>
              </a:tblGrid>
              <a:tr h="3584015">
                <a:tc>
                  <a:txBody>
                    <a:bodyPr/>
                    <a:lstStyle/>
                    <a:p>
                      <a:pPr indent="180000" algn="just"/>
                      <a:r>
                        <a:rPr lang="ru-RU" sz="1100" b="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В  основу прогноза социально- экономического развития Александрово-Гайского</a:t>
                      </a:r>
                      <a:r>
                        <a:rPr lang="ru-RU" sz="1100" b="0" baseline="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 муниципального района и бюджета  района положен базовый сценарий развития экономики  на предстоящий среднесрочный период:</a:t>
                      </a:r>
                    </a:p>
                    <a:p>
                      <a:pPr indent="180000" algn="just">
                        <a:buFont typeface="Wingdings" pitchFamily="2" charset="2"/>
                        <a:buChar char="v"/>
                      </a:pPr>
                      <a:r>
                        <a:rPr lang="ru-RU" sz="1100" b="0" baseline="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 Закон Саратовской области № 206-ЗСО от 25.11.2013 года «О дифференцированных нормативах отчислений в бюджеты муниципальных образований области от акцизов на автомобильный и прямогонный бензин, дизельное топливо, моторные масла для дизельных и (или) карбюраторных (</a:t>
                      </a:r>
                      <a:r>
                        <a:rPr lang="ru-RU" sz="1100" b="0" baseline="0" dirty="0" err="1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инжекторных</a:t>
                      </a:r>
                      <a:r>
                        <a:rPr lang="ru-RU" sz="1100" b="0" baseline="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) двигателей, производимые на территории Российской Федерации» с изменениями. Планируемые поступления – 25,6 млн. рублей (в 2019 г. – 25,6 млн. рублей, в 2020 г. – 25,6 млн. рублей) являются источниками формирования муниципального дорожного фонда;</a:t>
                      </a:r>
                    </a:p>
                    <a:p>
                      <a:pPr indent="180000" algn="just">
                        <a:buFont typeface="Wingdings" pitchFamily="2" charset="2"/>
                        <a:buChar char="v"/>
                      </a:pPr>
                      <a:r>
                        <a:rPr lang="ru-RU" sz="1100" b="0" baseline="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 Приказ Федеральной антимонопольной службы № 67 от 10.02.2010 г.ода «О порядке проведения конкурсов или аукционов на право заключения договоров аренды, договоров безвозмездного пользования, договоров доверительного управления имуществом, иных договоров, предусматривающих переход прав в отношении государственного или муниципального имущества, и перечне видов имущества, в отношении которого заключение указанных договоров может осуществляться путем проведения торгов в форме конкурса»;</a:t>
                      </a:r>
                    </a:p>
                    <a:p>
                      <a:pPr indent="180000" algn="just">
                        <a:buFont typeface="Wingdings" pitchFamily="2" charset="2"/>
                        <a:buChar char="v"/>
                      </a:pPr>
                      <a:r>
                        <a:rPr lang="ru-RU" sz="1100" b="0" baseline="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 Федеральный закон № 178-ФЗ от 21.12.2001 года «О приватизации государственного и муниципального имущества» с изменениями;</a:t>
                      </a:r>
                    </a:p>
                    <a:p>
                      <a:pPr indent="180000" algn="just">
                        <a:buFont typeface="Wingdings" pitchFamily="2" charset="2"/>
                        <a:buChar char="v"/>
                      </a:pPr>
                      <a:r>
                        <a:rPr lang="ru-RU" sz="1100" b="0" baseline="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 Постановление администрации Александрово-Гайского муниципального района Саратовской области № 536 от 07.12.2015 года «Об утверждении Правил определения размера платы по соглашению об установлении сервитута в отношении земельных участков, находящихся в муниципальной собственности Александрово-Гайского муниципального района Саратовской области»;</a:t>
                      </a:r>
                    </a:p>
                    <a:p>
                      <a:pPr indent="180000" algn="just">
                        <a:buFont typeface="Wingdings" pitchFamily="2" charset="2"/>
                        <a:buChar char="v"/>
                      </a:pPr>
                      <a:r>
                        <a:rPr lang="ru-RU" sz="1100" b="0" baseline="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 Постановление администрации Александрово-Гайского муниципального района Саратовской области № 535 от 07.12.2015 года «Об утверждении Положения о порядке определения цены земельного участка при заключении договора аренды земельного участка, находящегося в муниципальной собственности»;</a:t>
                      </a:r>
                    </a:p>
                    <a:p>
                      <a:pPr indent="180000" algn="just">
                        <a:buFont typeface="Wingdings" pitchFamily="2" charset="2"/>
                        <a:buChar char="v"/>
                      </a:pPr>
                      <a:r>
                        <a:rPr lang="ru-RU" sz="1100" b="0" baseline="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 Постановление администрации Александрово-Гайского муниципального района Саратовской области № 534 от 07.12.2015 года «Об утверждении Положения о порядке определения цены земельного участка при заключении договора купли - продажи земельного участка, находящегося в муниципальной собственности, без проведения торгов».</a:t>
                      </a:r>
                      <a:endParaRPr lang="ru-RU" sz="1100" b="0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</a:tr>
            </a:tbl>
          </a:graphicData>
        </a:graphic>
      </p:graphicFrame>
      <p:sp>
        <p:nvSpPr>
          <p:cNvPr id="9" name="Стрелка вниз 8"/>
          <p:cNvSpPr/>
          <p:nvPr/>
        </p:nvSpPr>
        <p:spPr>
          <a:xfrm>
            <a:off x="4454276" y="2564904"/>
            <a:ext cx="484632" cy="21602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D73B7-9998-4402-BDD1-87C345FC69DB}" type="slidenum">
              <a:rPr lang="ru-RU" smtClean="0"/>
              <a:pPr/>
              <a:t>13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692696"/>
            <a:ext cx="8208912" cy="5832648"/>
          </a:xfrm>
        </p:spPr>
        <p:txBody>
          <a:bodyPr>
            <a:normAutofit/>
          </a:bodyPr>
          <a:lstStyle/>
          <a:p>
            <a:pPr marL="0" indent="450000" algn="just">
              <a:spcBef>
                <a:spcPts val="0"/>
              </a:spcBef>
              <a:buNone/>
            </a:pPr>
            <a:r>
              <a:rPr lang="ru-RU" sz="14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1. обеспечения качественного прогнозирования и выполнения установленного плана по поступлению доходов  районного бюджета;</a:t>
            </a:r>
            <a:br>
              <a:rPr lang="ru-RU" sz="14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</a:br>
            <a:r>
              <a:rPr lang="ru-RU" sz="14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          2. обеспечения проведения взвешенной политики в области предоставления налоговых льгот по местным налогам в  районный  бюджет. С этой целью необходимо сохранить практику инвентаризации действующих налоговых льгот по местным налогам и оценки их эффективности.</a:t>
            </a:r>
            <a:br>
              <a:rPr lang="ru-RU" sz="14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</a:br>
            <a:r>
              <a:rPr lang="ru-RU" sz="14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           3. осуществления контроля за использованием муниципального имущества, сданного в аренду, а также переданного в оперативное управление или хозяйственное ведение муниципальным учреждениям и муниципальным предприятиям муниципального района; </a:t>
            </a:r>
          </a:p>
          <a:p>
            <a:pPr marL="0" indent="450000" algn="just">
              <a:spcBef>
                <a:spcPts val="0"/>
              </a:spcBef>
              <a:buNone/>
            </a:pPr>
            <a:r>
              <a:rPr lang="ru-RU" sz="14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 4. вовлечения в хозяйственный оборот неиспользуемых земельных участков и иных объектов недвижимости муниципального района;</a:t>
            </a:r>
          </a:p>
          <a:p>
            <a:pPr marL="0" indent="450000" algn="just">
              <a:spcBef>
                <a:spcPts val="0"/>
              </a:spcBef>
              <a:buNone/>
            </a:pPr>
            <a:r>
              <a:rPr lang="ru-RU" sz="14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 5. обеспечение выполнения Плана мероприятий по оздоровлению муниципальных финансов района; </a:t>
            </a:r>
            <a:br>
              <a:rPr lang="ru-RU" sz="14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</a:br>
            <a:r>
              <a:rPr lang="ru-RU" sz="14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           6. необходимо продолжить работу по легализации неформальной занятости и повышению собираемости налога на доходы физических лиц, в том числе на базе межведомственной комиссии.</a:t>
            </a:r>
          </a:p>
          <a:p>
            <a:pPr marL="0" indent="256032" algn="just">
              <a:spcBef>
                <a:spcPts val="0"/>
              </a:spcBef>
              <a:buFont typeface="Wingdings" pitchFamily="2" charset="2"/>
              <a:buChar char="ü"/>
            </a:pPr>
            <a:endParaRPr lang="ru-RU" sz="1400" dirty="0" smtClean="0">
              <a:latin typeface="PT Astra Serif" pitchFamily="18" charset="-52"/>
              <a:ea typeface="PT Astra Serif" pitchFamily="18" charset="-52"/>
              <a:cs typeface="Times New Roman" pitchFamily="18" charset="0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116633"/>
            <a:ext cx="8229600" cy="57606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36712" y="980729"/>
            <a:ext cx="85072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indent="457200" algn="just"/>
            <a:endParaRPr lang="en-US" sz="140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457200" algn="just"/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2123728" y="107921"/>
            <a:ext cx="455105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715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5715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Направления увеличения доходной базы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PT Astra Serif" pitchFamily="18" charset="-52"/>
              <a:ea typeface="PT Astra Serif" pitchFamily="18" charset="-52"/>
              <a:cs typeface="Times New Roman" pitchFamily="18" charset="0"/>
            </a:endParaRPr>
          </a:p>
        </p:txBody>
      </p:sp>
      <p:pic>
        <p:nvPicPr>
          <p:cNvPr id="6" name="Рисунок 5" descr="8b19668788c62c11e6501dc45cec85bb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43808" y="4149081"/>
            <a:ext cx="3600400" cy="21517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D73B7-9998-4402-BDD1-87C345FC69DB}" type="slidenum">
              <a:rPr lang="ru-RU" smtClean="0"/>
              <a:pPr/>
              <a:t>14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64807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Налоговые доходы</a:t>
            </a:r>
            <a:br>
              <a:rPr lang="ru-RU" sz="20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</a:br>
            <a:r>
              <a:rPr lang="ru-RU" sz="20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endParaRPr lang="ru-RU" sz="27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457200" y="593304"/>
          <a:ext cx="8363275" cy="59047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70584"/>
                <a:gridCol w="1224136"/>
                <a:gridCol w="1224136"/>
                <a:gridCol w="1224136"/>
                <a:gridCol w="1296144"/>
                <a:gridCol w="1224139"/>
              </a:tblGrid>
              <a:tr h="451229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Наименование</a:t>
                      </a:r>
                      <a:endParaRPr lang="ru-RU" sz="110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Фактическое исполнение за </a:t>
                      </a:r>
                      <a:r>
                        <a:rPr lang="ru-RU" sz="1400" b="1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2021 </a:t>
                      </a:r>
                      <a:r>
                        <a:rPr lang="ru-RU" sz="1400" b="1" dirty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год</a:t>
                      </a:r>
                      <a:endParaRPr lang="ru-RU" sz="110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Плановые показатели </a:t>
                      </a:r>
                      <a:r>
                        <a:rPr lang="ru-RU" sz="1400" b="1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2022 года</a:t>
                      </a:r>
                      <a:endParaRPr lang="ru-RU" sz="110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2023 </a:t>
                      </a:r>
                      <a:r>
                        <a:rPr lang="ru-RU" sz="1400" b="1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г</a:t>
                      </a:r>
                      <a:endParaRPr lang="ru-RU" sz="110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Плановый период</a:t>
                      </a:r>
                      <a:endParaRPr lang="ru-RU" sz="110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7290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b="1" kern="1200" dirty="0" smtClean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2024 </a:t>
                      </a:r>
                      <a:r>
                        <a:rPr kumimoji="0" lang="ru-RU" sz="1400" b="1" kern="1200" dirty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г</a:t>
                      </a: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b="1" kern="1200" dirty="0" smtClean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2025 </a:t>
                      </a:r>
                      <a:r>
                        <a:rPr kumimoji="0" lang="ru-RU" sz="1400" b="1" kern="1200" dirty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г</a:t>
                      </a: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</a:tr>
              <a:tr h="38742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Налоговые доходы 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из них: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91 363,1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87 734,6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68</a:t>
                      </a:r>
                      <a:r>
                        <a:rPr lang="ru-RU" sz="1200" baseline="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 036,1</a:t>
                      </a:r>
                      <a:endParaRPr lang="ru-RU" sz="11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74 547,0</a:t>
                      </a:r>
                      <a:endParaRPr lang="ru-RU" sz="11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80 756,7</a:t>
                      </a:r>
                      <a:endParaRPr lang="ru-RU" sz="11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1747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Налог на доходы физических лиц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44 958,0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48 856,8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50 007,1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54 807,0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59 356,7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88161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Налоги на товары (работы, услуги), реализуемые на территории Российской Федерации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29 761,5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23 697,0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0,0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0,0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0,0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72008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Единый налог на вмененный доход для отдельных видов деятельности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641,2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75,1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43,0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0,0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0,0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0964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Единый сельскохозяйственный налог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1 202,7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1 651,8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1 386,0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1 440,0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1 500,0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504056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Налог взимаемый в связи с применением</a:t>
                      </a:r>
                      <a:r>
                        <a:rPr lang="ru-RU" sz="1200" baseline="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 патентной системы </a:t>
                      </a:r>
                      <a:r>
                        <a:rPr lang="ru-RU" sz="1200" baseline="0" dirty="0" err="1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налогооблажения</a:t>
                      </a:r>
                      <a:r>
                        <a:rPr lang="ru-RU" sz="1200" baseline="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, зачисляемый в бюджет муниципальных районов</a:t>
                      </a:r>
                      <a:endParaRPr lang="ru-RU" sz="1200" dirty="0" smtClean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1 315,7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1 039,6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800,0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900,0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1</a:t>
                      </a:r>
                      <a:r>
                        <a:rPr lang="ru-RU" sz="1200" baseline="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 0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00,0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6718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Транспортный налог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11 285,5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10 064,3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13 400,0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14 900,0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16 400,0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8803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Государственная 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пошлина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2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198,5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2 350,0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2 400,0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2</a:t>
                      </a:r>
                      <a:r>
                        <a:rPr lang="ru-RU" sz="1200" baseline="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 </a:t>
                      </a:r>
                      <a:r>
                        <a:rPr lang="ru-RU" sz="1200" baseline="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500,0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2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500,0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7452320" y="-552681"/>
            <a:ext cx="136815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(тыс. рублей)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D73B7-9998-4402-BDD1-87C345FC69DB}" type="slidenum">
              <a:rPr lang="ru-RU" smtClean="0"/>
              <a:pPr/>
              <a:t>15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07504" y="188640"/>
          <a:ext cx="4608512" cy="64087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Диаграмма 4"/>
          <p:cNvGraphicFramePr/>
          <p:nvPr/>
        </p:nvGraphicFramePr>
        <p:xfrm>
          <a:off x="4716016" y="620688"/>
          <a:ext cx="4297016" cy="59766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5220072" y="188640"/>
            <a:ext cx="33123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Динамика поступлений </a:t>
            </a:r>
            <a:r>
              <a:rPr lang="ru-RU" sz="20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2021– 2025 </a:t>
            </a:r>
            <a:r>
              <a:rPr lang="ru-RU" sz="20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г.</a:t>
            </a:r>
            <a:endParaRPr lang="ru-RU" sz="20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D73B7-9998-4402-BDD1-87C345FC69DB}" type="slidenum">
              <a:rPr lang="ru-RU" smtClean="0"/>
              <a:pPr/>
              <a:t>16</a:t>
            </a:fld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64807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Неналоговые доходы</a:t>
            </a:r>
            <a:br>
              <a:rPr lang="ru-RU" sz="20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endParaRPr lang="ru-RU" sz="27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457201" y="892522"/>
          <a:ext cx="8363274" cy="54393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70584"/>
                <a:gridCol w="1224136"/>
                <a:gridCol w="1224136"/>
                <a:gridCol w="1224135"/>
                <a:gridCol w="1383112"/>
                <a:gridCol w="1137171"/>
              </a:tblGrid>
              <a:tr h="336123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Наименование</a:t>
                      </a:r>
                      <a:endParaRPr lang="ru-RU" sz="110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Фактическое исполнение за </a:t>
                      </a:r>
                      <a:r>
                        <a:rPr lang="ru-RU" sz="1400" b="1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2021 </a:t>
                      </a:r>
                      <a:r>
                        <a:rPr lang="ru-RU" sz="1400" b="1" dirty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год</a:t>
                      </a:r>
                      <a:endParaRPr lang="ru-RU" sz="110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Плановые показатели </a:t>
                      </a:r>
                      <a:r>
                        <a:rPr lang="ru-RU" sz="1400" b="1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2022 года</a:t>
                      </a:r>
                      <a:endParaRPr lang="ru-RU" sz="110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2023 </a:t>
                      </a:r>
                      <a:r>
                        <a:rPr lang="ru-RU" sz="1400" b="1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г</a:t>
                      </a:r>
                      <a:endParaRPr lang="ru-RU" sz="110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Плановый период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9922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b="1" kern="1200" dirty="0" smtClean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2024 </a:t>
                      </a:r>
                      <a:r>
                        <a:rPr kumimoji="0" lang="ru-RU" sz="1400" b="1" kern="1200" dirty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г.</a:t>
                      </a: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b="1" kern="1200" dirty="0" smtClean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2025 </a:t>
                      </a:r>
                      <a:r>
                        <a:rPr kumimoji="0" lang="ru-RU" sz="1400" b="1" kern="1200" dirty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г.</a:t>
                      </a: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</a:tr>
              <a:tr h="42457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Неналоговые доходы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из них: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4 418,4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44 437,6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3 840,5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2 710,5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2 680,5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8017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Доходы от использования имущества, находящегося в государственной и муниципальной собственности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1 020,6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851,7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660,5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630,5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700,5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661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Платежи при пользовании природными ресурсами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222,7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279,2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400,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0</a:t>
                      </a:r>
                      <a:endParaRPr lang="ru-RU" sz="1200" dirty="0" smtClean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400,0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400,0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84915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Доходы от оказания платных услуг и компенсация затрат государства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16,4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30,3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0,0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0,0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0,0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70762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Доходы от продажи материальных и нематериальных активов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2 735,1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42 443,2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2 500,0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1</a:t>
                      </a:r>
                      <a:r>
                        <a:rPr lang="ru-RU" sz="1200" baseline="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 400,0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1 300,0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6610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Штрафы, санкции, возмещение ущерба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373,4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788,0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280,0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280,0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280,0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6610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Прочие 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неналоговые доходы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50,2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45,2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-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-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-</a:t>
                      </a:r>
                      <a:endParaRPr lang="ru-RU" sz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7452320" y="-340633"/>
            <a:ext cx="145512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(тыс. рублей)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D73B7-9998-4402-BDD1-87C345FC69DB}" type="slidenum">
              <a:rPr lang="ru-RU" smtClean="0"/>
              <a:pPr/>
              <a:t>17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79512" y="188640"/>
          <a:ext cx="4258816" cy="65844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Диаграмма 4"/>
          <p:cNvGraphicFramePr/>
          <p:nvPr/>
        </p:nvGraphicFramePr>
        <p:xfrm>
          <a:off x="4716016" y="188640"/>
          <a:ext cx="4297016" cy="63367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5220072" y="0"/>
            <a:ext cx="33123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Динамика поступлений </a:t>
            </a:r>
            <a:r>
              <a:rPr lang="ru-RU" sz="20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2021– 2025 </a:t>
            </a:r>
            <a:r>
              <a:rPr lang="ru-RU" sz="20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г.</a:t>
            </a:r>
            <a:endParaRPr lang="ru-RU" sz="20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D73B7-9998-4402-BDD1-87C345FC69DB}" type="slidenum">
              <a:rPr lang="ru-RU" smtClean="0"/>
              <a:pPr/>
              <a:t>18</a:t>
            </a:fld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332657"/>
            <a:ext cx="84249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u-RU" sz="16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Налоговые и неналоговые доходы распределяются между бюджетами различных уровней по установленным бюджетным законодательством нормативам:</a:t>
            </a:r>
          </a:p>
          <a:p>
            <a:pPr indent="457200" algn="just"/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539551" y="1163654"/>
          <a:ext cx="8136906" cy="50736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84379"/>
                <a:gridCol w="1224136"/>
                <a:gridCol w="1224136"/>
                <a:gridCol w="1152128"/>
                <a:gridCol w="1152127"/>
              </a:tblGrid>
              <a:tr h="75197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Источники доходов</a:t>
                      </a:r>
                      <a:endParaRPr lang="ru-RU" sz="110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Федеральный бюджет</a:t>
                      </a:r>
                      <a:endParaRPr lang="ru-RU" sz="110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Областной бюджет</a:t>
                      </a:r>
                      <a:endParaRPr lang="ru-RU" sz="110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Районный бюджет</a:t>
                      </a:r>
                      <a:endParaRPr lang="ru-RU" sz="110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Бюджет поселений</a:t>
                      </a:r>
                      <a:endParaRPr lang="ru-RU" sz="110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3324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Штрафы, санкции, возмещение ущерба (в зависимости от полномочий)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68580" marR="68580" marT="0" marB="0"/>
                </a:tc>
              </a:tr>
              <a:tr h="47493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Плата за негативное воздействие на окружающую среду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20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40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40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--</a:t>
                      </a:r>
                    </a:p>
                  </a:txBody>
                  <a:tcPr marL="68580" marR="68580" marT="0" marB="0"/>
                </a:tc>
              </a:tr>
              <a:tr h="47493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Доходы от использования муниципального имущества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47493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Доходы от аренды имущества, собственность на которое не  разграничена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47493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Доходы от аренды имущества, собственность на которое  разграничена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68580" marR="68580" marT="0" marB="0" anchor="ctr"/>
                </a:tc>
              </a:tr>
              <a:tr h="63324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Государственная пошлина 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(в зависимости от установленных полномочий)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68580" marR="68580" marT="0" marB="0"/>
                </a:tc>
              </a:tr>
              <a:tr h="47493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Единый сельскохозяйственный налог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60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40</a:t>
                      </a:r>
                    </a:p>
                  </a:txBody>
                  <a:tcPr marL="68580" marR="68580" marT="0" marB="0" anchor="ctr"/>
                </a:tc>
              </a:tr>
              <a:tr h="34025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Единый налог на вмененный доход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4025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Налог на доходы физический лиц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66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31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8172401" y="886655"/>
            <a:ext cx="6480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(%)</a:t>
            </a:r>
            <a:endParaRPr lang="ru-RU" sz="1200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D73B7-9998-4402-BDD1-87C345FC69DB}" type="slidenum">
              <a:rPr lang="ru-RU" smtClean="0"/>
              <a:pPr/>
              <a:t>19</a:t>
            </a:fld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843808" y="404665"/>
            <a:ext cx="5842992" cy="6192687"/>
          </a:xfrm>
        </p:spPr>
        <p:txBody>
          <a:bodyPr>
            <a:normAutofit fontScale="47500" lnSpcReduction="20000"/>
          </a:bodyPr>
          <a:lstStyle/>
          <a:p>
            <a:pPr indent="256032" algn="ctr">
              <a:buNone/>
            </a:pPr>
            <a:r>
              <a:rPr lang="ru-RU" b="1" i="1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УВАЖАЕМЫЕ  ЖИТЕЛИ АЛЕКСАНДРОВО-ГАЙСКОГО МУНИЦИПАЛЬНОГО РАЙОНА!</a:t>
            </a:r>
            <a:endParaRPr lang="ru-RU" i="1" dirty="0" smtClean="0">
              <a:latin typeface="PT Astra Serif" pitchFamily="18" charset="-52"/>
              <a:ea typeface="PT Astra Serif" pitchFamily="18" charset="-52"/>
              <a:cs typeface="Times New Roman" pitchFamily="18" charset="0"/>
            </a:endParaRPr>
          </a:p>
          <a:p>
            <a:pPr indent="256032" algn="just">
              <a:buNone/>
            </a:pPr>
            <a:r>
              <a:rPr lang="ru-RU" b="1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 </a:t>
            </a:r>
            <a:endParaRPr lang="ru-RU" dirty="0" smtClean="0">
              <a:latin typeface="PT Astra Serif" pitchFamily="18" charset="-52"/>
              <a:ea typeface="PT Astra Serif" pitchFamily="18" charset="-52"/>
              <a:cs typeface="Times New Roman" pitchFamily="18" charset="0"/>
            </a:endParaRPr>
          </a:p>
          <a:p>
            <a:pPr indent="256032" algn="just">
              <a:buNone/>
            </a:pPr>
            <a:r>
              <a:rPr lang="ru-RU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Вашему вниманию представлен бюджет для граждан на </a:t>
            </a:r>
            <a:r>
              <a:rPr lang="ru-RU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2023 </a:t>
            </a:r>
            <a:r>
              <a:rPr lang="ru-RU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год и плановый период </a:t>
            </a:r>
            <a:r>
              <a:rPr lang="ru-RU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2024 </a:t>
            </a:r>
            <a:r>
              <a:rPr lang="ru-RU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и </a:t>
            </a:r>
            <a:r>
              <a:rPr lang="ru-RU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2025 </a:t>
            </a:r>
            <a:r>
              <a:rPr lang="ru-RU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годы по Александрово-Гайскому муниципальному району Саратовской области, который содержит информацию о приоритетных направлениях бюджетной политики, об основных показателях бюджета, параметрах его формирования и направлениях расходования бюджетных средств.</a:t>
            </a:r>
          </a:p>
          <a:p>
            <a:pPr indent="256032" algn="just">
              <a:buNone/>
            </a:pPr>
            <a:r>
              <a:rPr lang="ru-RU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Основной целью бюджетной политики района остается достижение  максимальной сбалансированности и устойчивости  районного бюджета, исполнение принятых обязательств, решение наиболее значимых социальных вопросов.</a:t>
            </a:r>
          </a:p>
          <a:p>
            <a:pPr indent="256032" algn="just">
              <a:buNone/>
            </a:pPr>
            <a:r>
              <a:rPr lang="ru-RU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Граждане, как налогоплательщики и потребители муниципальных услуг, должны быть уверенны в том, что передаваемые ими в распоряжение государства средства используются прозрачно и эффективно, дают конкретные результаты, как для общества в целом, так и для каждой семьи, для каждого человека.</a:t>
            </a:r>
          </a:p>
          <a:p>
            <a:pPr indent="256032" algn="just">
              <a:buNone/>
            </a:pPr>
            <a:r>
              <a:rPr lang="ru-RU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Администрация Александрово-Гайского муниципального района заинтересована в участии как можно большего числа граждан в бюджетном процессе. Для нас важно и ценно мнение каждого гражданина, как по совершенствованию бюджетного процесса, так и по формированию доходной и расходной частей бюджета.</a:t>
            </a:r>
          </a:p>
          <a:p>
            <a:pPr indent="256032" algn="just">
              <a:buNone/>
            </a:pPr>
            <a:r>
              <a:rPr lang="ru-RU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Информация о проведении Публичных слушаний, решение о проекте бюджета Александрово-Гайского муниципального района на </a:t>
            </a:r>
            <a:r>
              <a:rPr lang="ru-RU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2023 </a:t>
            </a:r>
            <a:r>
              <a:rPr lang="ru-RU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год и плановый период </a:t>
            </a:r>
            <a:r>
              <a:rPr lang="ru-RU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2024 </a:t>
            </a:r>
            <a:r>
              <a:rPr lang="ru-RU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и </a:t>
            </a:r>
            <a:r>
              <a:rPr lang="ru-RU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2025 </a:t>
            </a:r>
            <a:r>
              <a:rPr lang="ru-RU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годов и «Бюджет для граждан» размещено на сайте Администрации Александрово-Гайского муниципального района </a:t>
            </a:r>
            <a:r>
              <a:rPr lang="ru-RU" u="sng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  <a:hlinkClick r:id="rId2"/>
              </a:rPr>
              <a:t>http://algay.sarmo.ru</a:t>
            </a:r>
            <a:r>
              <a:rPr lang="en-US" u="sng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.</a:t>
            </a:r>
            <a:endParaRPr lang="ru-RU" dirty="0" smtClean="0">
              <a:latin typeface="PT Astra Serif" pitchFamily="18" charset="-52"/>
              <a:ea typeface="PT Astra Serif" pitchFamily="18" charset="-52"/>
              <a:cs typeface="Times New Roman" pitchFamily="18" charset="0"/>
            </a:endParaRPr>
          </a:p>
          <a:p>
            <a:pPr indent="256032" algn="just">
              <a:buNone/>
            </a:pPr>
            <a:r>
              <a:rPr lang="ru-RU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 </a:t>
            </a:r>
          </a:p>
          <a:p>
            <a:pPr indent="256032" algn="just">
              <a:buNone/>
            </a:pPr>
            <a:r>
              <a:rPr lang="ru-RU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 </a:t>
            </a:r>
          </a:p>
          <a:p>
            <a:pPr indent="256032" algn="just">
              <a:buNone/>
            </a:pPr>
            <a:r>
              <a:rPr lang="ru-RU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Глава Александрово-Гайского </a:t>
            </a:r>
          </a:p>
          <a:p>
            <a:pPr indent="256032" algn="just">
              <a:buNone/>
            </a:pPr>
            <a:r>
              <a:rPr lang="ru-RU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муниципального района                                               С.А. Федечкин</a:t>
            </a:r>
          </a:p>
          <a:p>
            <a:pPr>
              <a:buNone/>
            </a:pPr>
            <a:endParaRPr lang="ru-RU" dirty="0">
              <a:latin typeface="PT Astra Serif" pitchFamily="18" charset="-52"/>
              <a:ea typeface="PT Astra Serif" pitchFamily="18" charset="-52"/>
              <a:cs typeface="Times New Roman" pitchFamily="18" charset="0"/>
            </a:endParaRPr>
          </a:p>
        </p:txBody>
      </p:sp>
      <p:pic>
        <p:nvPicPr>
          <p:cNvPr id="4" name="Рисунок 3" descr="IMG_8529.JPG"/>
          <p:cNvPicPr>
            <a:picLocks noChangeAspect="1"/>
          </p:cNvPicPr>
          <p:nvPr/>
        </p:nvPicPr>
        <p:blipFill>
          <a:blip r:embed="rId3" cstate="print"/>
          <a:srcRect l="10256" t="7692" r="10256"/>
          <a:stretch>
            <a:fillRect/>
          </a:stretch>
        </p:blipFill>
        <p:spPr>
          <a:xfrm>
            <a:off x="467544" y="1124744"/>
            <a:ext cx="2664296" cy="28803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D73B7-9998-4402-BDD1-87C345FC69DB}" type="slidenum">
              <a:rPr lang="ru-RU" smtClean="0"/>
              <a:pPr/>
              <a:t>2</a:t>
            </a:fld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692696"/>
            <a:ext cx="8208912" cy="5832648"/>
          </a:xfrm>
        </p:spPr>
        <p:txBody>
          <a:bodyPr>
            <a:normAutofit/>
          </a:bodyPr>
          <a:lstStyle/>
          <a:p>
            <a:pPr marL="0" indent="256032" algn="just">
              <a:buNone/>
            </a:pPr>
            <a:r>
              <a:rPr lang="ru-RU" sz="14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Безвозмездные доходы в бюджете муниципального района  на </a:t>
            </a:r>
            <a:r>
              <a:rPr lang="ru-RU" sz="14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2023 </a:t>
            </a:r>
            <a:r>
              <a:rPr lang="ru-RU" sz="14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год предусмотрены в сумме </a:t>
            </a:r>
            <a:r>
              <a:rPr lang="ru-RU" sz="14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405 154,09390 </a:t>
            </a:r>
            <a:r>
              <a:rPr lang="ru-RU" sz="14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тысяч рублей, из них:</a:t>
            </a:r>
          </a:p>
          <a:p>
            <a:pPr marL="0" indent="256032" algn="just">
              <a:buNone/>
            </a:pPr>
            <a:r>
              <a:rPr lang="ru-RU" sz="14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— дотация на выравнивание бюджетной обеспеченности </a:t>
            </a:r>
            <a:r>
              <a:rPr lang="ru-RU" sz="14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89 030,9 тысяч </a:t>
            </a:r>
            <a:r>
              <a:rPr lang="ru-RU" sz="14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рублей </a:t>
            </a:r>
            <a:r>
              <a:rPr lang="ru-RU" sz="14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или 18,7% </a:t>
            </a:r>
            <a:r>
              <a:rPr lang="ru-RU" sz="14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от общего объема доходов бюджета; дотация на сбалансированность </a:t>
            </a:r>
            <a:r>
              <a:rPr lang="ru-RU" sz="14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16 254,6 тысяч </a:t>
            </a:r>
            <a:r>
              <a:rPr lang="ru-RU" sz="14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рублей или  </a:t>
            </a:r>
            <a:r>
              <a:rPr lang="ru-RU" sz="14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3,4% </a:t>
            </a:r>
            <a:r>
              <a:rPr lang="ru-RU" sz="14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от общего объема доходов бюджета;</a:t>
            </a:r>
          </a:p>
          <a:p>
            <a:pPr marL="0" indent="256032" algn="just">
              <a:buNone/>
            </a:pPr>
            <a:r>
              <a:rPr lang="ru-RU" sz="14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— субсидии </a:t>
            </a:r>
            <a:r>
              <a:rPr lang="ru-RU" sz="14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43 020,0 тысяч </a:t>
            </a:r>
            <a:r>
              <a:rPr lang="ru-RU" sz="14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рублей или </a:t>
            </a:r>
            <a:r>
              <a:rPr lang="ru-RU" sz="14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9,0 </a:t>
            </a:r>
            <a:r>
              <a:rPr lang="ru-RU" sz="14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% от общего объема доходов бюджета;</a:t>
            </a:r>
          </a:p>
          <a:p>
            <a:pPr marL="0" indent="256032" algn="just">
              <a:buNone/>
            </a:pPr>
            <a:r>
              <a:rPr lang="ru-RU" sz="14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— субвенции </a:t>
            </a:r>
            <a:r>
              <a:rPr lang="ru-RU" sz="14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237 965,8 </a:t>
            </a:r>
            <a:r>
              <a:rPr lang="ru-RU" sz="14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тысяч </a:t>
            </a:r>
            <a:r>
              <a:rPr lang="ru-RU" sz="14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рублей или </a:t>
            </a:r>
            <a:r>
              <a:rPr lang="ru-RU" sz="14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49,9 </a:t>
            </a:r>
            <a:r>
              <a:rPr lang="ru-RU" sz="14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% от общего объема доходов бюджета;</a:t>
            </a:r>
          </a:p>
          <a:p>
            <a:pPr marL="0" indent="256032" algn="just">
              <a:buNone/>
            </a:pPr>
            <a:r>
              <a:rPr lang="ru-RU" sz="14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— иные межбюджетные трансферты </a:t>
            </a:r>
            <a:r>
              <a:rPr lang="ru-RU" sz="14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18 882,8 тысяч </a:t>
            </a:r>
            <a:r>
              <a:rPr lang="ru-RU" sz="14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рублей или </a:t>
            </a:r>
            <a:r>
              <a:rPr lang="ru-RU" sz="14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4,0 </a:t>
            </a:r>
            <a:r>
              <a:rPr lang="ru-RU" sz="14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% от общего объема доходов бюджета.</a:t>
            </a:r>
          </a:p>
          <a:p>
            <a:pPr marL="0" indent="256032" algn="just">
              <a:buNone/>
            </a:pPr>
            <a:r>
              <a:rPr lang="ru-RU" sz="14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       Органами местного самоуправления муниципального района проводится  работа по повышению эффективности межбюджетных отношений с областью. Развитие взаимоотношений с органами государственной власти области направлено на активное привлечение в  районный бюджет федеральных и областных трансфертов.      Планируется принимать активное  участие  в государственных программах, конкурсах и проектах, направленных на выделение дополнительных межбюджетных трансфертов из вышестоящих бюджетов.</a:t>
            </a:r>
          </a:p>
          <a:p>
            <a:pPr marL="0" indent="256032" algn="just">
              <a:spcBef>
                <a:spcPts val="0"/>
              </a:spcBef>
              <a:buFont typeface="Wingdings" pitchFamily="2" charset="2"/>
              <a:buChar char="ü"/>
            </a:pP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116633"/>
            <a:ext cx="8229600" cy="57606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11560" y="980729"/>
            <a:ext cx="85072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indent="457200" algn="just"/>
            <a:endParaRPr lang="en-US" sz="140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457200" algn="just"/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1456853" y="-94563"/>
            <a:ext cx="623029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715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Безвозмездные  доходы бюджета муниципального района 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T Astra Serif" pitchFamily="18" charset="-52"/>
              <a:ea typeface="PT Astra Serif" pitchFamily="18" charset="-52"/>
              <a:cs typeface="Times New Roman" pitchFamily="18" charset="0"/>
            </a:endParaRPr>
          </a:p>
        </p:txBody>
      </p:sp>
      <p:pic>
        <p:nvPicPr>
          <p:cNvPr id="7" name="Рисунок 6" descr="0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23729" y="4221088"/>
            <a:ext cx="5256585" cy="24482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D73B7-9998-4402-BDD1-87C345FC69DB}" type="slidenum">
              <a:rPr lang="ru-RU" smtClean="0"/>
              <a:pPr/>
              <a:t>20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539549" y="1163653"/>
          <a:ext cx="8136907" cy="52442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64611"/>
                <a:gridCol w="1072305"/>
                <a:gridCol w="1072305"/>
                <a:gridCol w="1009229"/>
                <a:gridCol w="1009228"/>
                <a:gridCol w="1009229"/>
              </a:tblGrid>
              <a:tr h="399735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Наименование</a:t>
                      </a:r>
                      <a:endParaRPr lang="ru-RU" sz="110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Фактическое исполнение за </a:t>
                      </a:r>
                      <a:r>
                        <a:rPr lang="ru-RU" sz="1400" b="1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2021 </a:t>
                      </a:r>
                      <a:r>
                        <a:rPr lang="ru-RU" sz="1400" b="1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год</a:t>
                      </a:r>
                      <a:endParaRPr lang="ru-RU" sz="110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Плановые показатели </a:t>
                      </a:r>
                      <a:r>
                        <a:rPr lang="ru-RU" sz="1400" b="1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2022 года</a:t>
                      </a:r>
                      <a:endParaRPr lang="ru-RU" sz="110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2023 </a:t>
                      </a:r>
                      <a:r>
                        <a:rPr lang="ru-RU" sz="1400" b="1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г</a:t>
                      </a:r>
                      <a:endParaRPr lang="ru-RU" sz="110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Плановый период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07522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b="1" kern="1200" dirty="0" smtClean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2024 </a:t>
                      </a:r>
                      <a:r>
                        <a:rPr kumimoji="0" lang="ru-RU" sz="1400" b="1" kern="1200" dirty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г.</a:t>
                      </a: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b="1" kern="1200" dirty="0" smtClean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2025 г</a:t>
                      </a:r>
                      <a:r>
                        <a:rPr kumimoji="0" lang="ru-RU" sz="1400" b="1" kern="1200" dirty="0" smtClean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.</a:t>
                      </a:r>
                      <a:endParaRPr kumimoji="0" lang="ru-RU" sz="1400" b="1" kern="1200" dirty="0">
                        <a:solidFill>
                          <a:schemeClr val="lt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</a:tr>
              <a:tr h="49165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Безвозмездные поступления</a:t>
                      </a:r>
                      <a:endParaRPr lang="ru-RU" sz="11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из них:</a:t>
                      </a:r>
                      <a:endParaRPr lang="ru-RU" sz="11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523 201,9</a:t>
                      </a:r>
                      <a:endParaRPr lang="ru-RU" sz="1400" kern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459 797,0</a:t>
                      </a:r>
                      <a:endParaRPr lang="ru-RU" sz="11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405 154,1</a:t>
                      </a:r>
                      <a:endParaRPr lang="ru-RU" sz="11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351 413,5</a:t>
                      </a:r>
                      <a:endParaRPr lang="ru-RU" sz="11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347 719,7</a:t>
                      </a:r>
                      <a:endParaRPr lang="ru-RU" sz="14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2776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- дотации</a:t>
                      </a:r>
                      <a:endParaRPr lang="ru-RU" sz="11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118 907,5</a:t>
                      </a:r>
                      <a:endParaRPr lang="ru-RU" sz="1400" kern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113 690,3</a:t>
                      </a:r>
                      <a:endParaRPr lang="ru-RU" sz="11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105 285,5</a:t>
                      </a:r>
                      <a:endParaRPr lang="ru-RU" sz="11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78 154,2</a:t>
                      </a:r>
                      <a:endParaRPr lang="ru-RU" sz="11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79 099,7</a:t>
                      </a:r>
                      <a:endParaRPr lang="ru-RU" sz="14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2776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- субсидия</a:t>
                      </a:r>
                      <a:endParaRPr lang="ru-RU" sz="11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158 390,3</a:t>
                      </a:r>
                      <a:endParaRPr lang="ru-RU" sz="1400" kern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49 740,7</a:t>
                      </a:r>
                      <a:endParaRPr lang="ru-RU" sz="11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43 020,0</a:t>
                      </a:r>
                      <a:endParaRPr lang="ru-RU" sz="11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26 678,9</a:t>
                      </a:r>
                      <a:endParaRPr lang="ru-RU" sz="11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25 461,7</a:t>
                      </a:r>
                      <a:endParaRPr lang="ru-RU" sz="14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2776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- субвенция</a:t>
                      </a:r>
                      <a:endParaRPr lang="ru-RU" sz="11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210 462,3</a:t>
                      </a:r>
                      <a:endParaRPr lang="ru-RU" sz="1400" kern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234 115,4</a:t>
                      </a:r>
                      <a:endParaRPr lang="ru-RU" sz="11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237 965,8</a:t>
                      </a:r>
                      <a:endParaRPr lang="ru-RU" sz="11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238 028,4</a:t>
                      </a:r>
                      <a:endParaRPr lang="ru-RU" sz="11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238 106,3</a:t>
                      </a:r>
                      <a:endParaRPr lang="ru-RU" sz="14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9165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-иные межбюджетные трансферты</a:t>
                      </a:r>
                      <a:endParaRPr lang="ru-RU" sz="11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35 509,4</a:t>
                      </a:r>
                      <a:endParaRPr lang="ru-RU" sz="1400" kern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62 311,6</a:t>
                      </a:r>
                      <a:endParaRPr lang="ru-RU" sz="11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18 882,8</a:t>
                      </a:r>
                      <a:endParaRPr lang="ru-RU" sz="11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8 552,0</a:t>
                      </a:r>
                      <a:endParaRPr lang="ru-RU" sz="11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5 052,0</a:t>
                      </a:r>
                      <a:endParaRPr lang="ru-RU" sz="14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8027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- возврат остатков субсидий, субвенций и иных межбюджетных трансфертов, имеющих целевое назначение, прошлых лет из бюджетов муниципальных районов</a:t>
                      </a:r>
                      <a:endParaRPr lang="ru-RU" sz="11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-67,6</a:t>
                      </a:r>
                      <a:endParaRPr lang="ru-RU" sz="1400" kern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-</a:t>
                      </a: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61,0</a:t>
                      </a:r>
                      <a:endParaRPr kumimoji="0" lang="ru-RU" sz="1400" kern="12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chemeClr val="tx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7596337" y="886654"/>
            <a:ext cx="122413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/>
              <a:t>(тыс. рублей)</a:t>
            </a:r>
            <a:endParaRPr lang="ru-RU" sz="1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39550" y="188641"/>
            <a:ext cx="813690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Безвозмездные  доходы бюджета муниципального района 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T Astra Serif" pitchFamily="18" charset="-52"/>
              <a:ea typeface="PT Astra Serif" pitchFamily="18" charset="-52"/>
              <a:cs typeface="Times New Roman" pitchFamily="18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D73B7-9998-4402-BDD1-87C345FC69DB}" type="slidenum">
              <a:rPr lang="ru-RU" smtClean="0"/>
              <a:pPr/>
              <a:t>21</a:t>
            </a:fld>
            <a:endParaRPr lang="ru-RU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07504" y="116632"/>
          <a:ext cx="4464496" cy="66564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Диаграмма 4"/>
          <p:cNvGraphicFramePr/>
          <p:nvPr/>
        </p:nvGraphicFramePr>
        <p:xfrm>
          <a:off x="4716016" y="116632"/>
          <a:ext cx="4297016" cy="65527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5220072" y="116632"/>
            <a:ext cx="33123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Динамика поступлений </a:t>
            </a:r>
            <a:r>
              <a:rPr lang="ru-RU" sz="20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2021– 2025 </a:t>
            </a:r>
            <a:r>
              <a:rPr lang="ru-RU" sz="20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г.</a:t>
            </a:r>
            <a:endParaRPr lang="ru-RU" sz="20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D73B7-9998-4402-BDD1-87C345FC69DB}" type="slidenum">
              <a:rPr lang="ru-RU" smtClean="0"/>
              <a:pPr/>
              <a:t>22</a:t>
            </a:fld>
            <a:endParaRPr lang="ru-RU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692696"/>
            <a:ext cx="8208912" cy="583264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12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В </a:t>
            </a:r>
            <a:r>
              <a:rPr lang="ru-RU" sz="12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бюджете на </a:t>
            </a:r>
            <a:r>
              <a:rPr lang="ru-RU" sz="12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2023 </a:t>
            </a:r>
            <a:r>
              <a:rPr lang="ru-RU" sz="12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год расходы предусмотрены в сумме  </a:t>
            </a:r>
            <a:r>
              <a:rPr lang="ru-RU" sz="12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477 030,7 тысяч </a:t>
            </a:r>
            <a:r>
              <a:rPr lang="ru-RU" sz="12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рублей. </a:t>
            </a:r>
            <a:r>
              <a:rPr lang="ru-RU" sz="1200" dirty="0" smtClean="0">
                <a:latin typeface="PT Astra Serif" pitchFamily="18" charset="-52"/>
                <a:ea typeface="PT Astra Serif" pitchFamily="18" charset="-52"/>
              </a:rPr>
              <a:t>На </a:t>
            </a:r>
            <a:r>
              <a:rPr lang="ru-RU" sz="1200" dirty="0" smtClean="0">
                <a:latin typeface="PT Astra Serif" pitchFamily="18" charset="-52"/>
                <a:ea typeface="PT Astra Serif" pitchFamily="18" charset="-52"/>
              </a:rPr>
              <a:t>отрасли социальной </a:t>
            </a:r>
            <a:r>
              <a:rPr lang="ru-RU" sz="1200" dirty="0" smtClean="0">
                <a:latin typeface="PT Astra Serif" pitchFamily="18" charset="-52"/>
                <a:ea typeface="PT Astra Serif" pitchFamily="18" charset="-52"/>
              </a:rPr>
              <a:t>сферы в 2023 году планируется направить средства в объеме 385 </a:t>
            </a:r>
            <a:r>
              <a:rPr lang="ru-RU" sz="1200" dirty="0" smtClean="0">
                <a:latin typeface="PT Astra Serif" pitchFamily="18" charset="-52"/>
                <a:ea typeface="PT Astra Serif" pitchFamily="18" charset="-52"/>
              </a:rPr>
              <a:t>414,7 тыс.</a:t>
            </a:r>
            <a:r>
              <a:rPr lang="ru-RU" sz="1200" dirty="0" smtClean="0">
                <a:latin typeface="PT Astra Serif" pitchFamily="18" charset="-52"/>
                <a:ea typeface="PT Astra Serif" pitchFamily="18" charset="-52"/>
              </a:rPr>
              <a:t> рублей (80,79 % от общей суммы расходов), в 2024 году – 349 </a:t>
            </a:r>
            <a:r>
              <a:rPr lang="ru-RU" sz="1200" dirty="0" smtClean="0">
                <a:latin typeface="PT Astra Serif" pitchFamily="18" charset="-52"/>
                <a:ea typeface="PT Astra Serif" pitchFamily="18" charset="-52"/>
              </a:rPr>
              <a:t>299,8 тыс. </a:t>
            </a:r>
            <a:r>
              <a:rPr lang="ru-RU" sz="1200" dirty="0" smtClean="0">
                <a:latin typeface="PT Astra Serif" pitchFamily="18" charset="-52"/>
                <a:ea typeface="PT Astra Serif" pitchFamily="18" charset="-52"/>
              </a:rPr>
              <a:t>рублей (82,23 %), в 2025 году – 340 </a:t>
            </a:r>
            <a:r>
              <a:rPr lang="ru-RU" sz="1200" dirty="0" smtClean="0">
                <a:latin typeface="PT Astra Serif" pitchFamily="18" charset="-52"/>
                <a:ea typeface="PT Astra Serif" pitchFamily="18" charset="-52"/>
              </a:rPr>
              <a:t>712,8 тыс. </a:t>
            </a:r>
            <a:r>
              <a:rPr lang="ru-RU" sz="1200" dirty="0" smtClean="0">
                <a:latin typeface="PT Astra Serif" pitchFamily="18" charset="-52"/>
                <a:ea typeface="PT Astra Serif" pitchFamily="18" charset="-52"/>
              </a:rPr>
              <a:t>рублей (80,54 </a:t>
            </a:r>
            <a:r>
              <a:rPr lang="ru-RU" sz="1200" dirty="0" smtClean="0">
                <a:latin typeface="PT Astra Serif" pitchFamily="18" charset="-52"/>
                <a:ea typeface="PT Astra Serif" pitchFamily="18" charset="-52"/>
              </a:rPr>
              <a:t>%). На </a:t>
            </a:r>
            <a:r>
              <a:rPr lang="ru-RU" sz="1200" dirty="0" smtClean="0">
                <a:latin typeface="PT Astra Serif" pitchFamily="18" charset="-52"/>
                <a:ea typeface="PT Astra Serif" pitchFamily="18" charset="-52"/>
              </a:rPr>
              <a:t>финансирование отраслей производственной сферы (национальная экономика, жилищно-коммунальное хозяйство) планируется направить в 2023 году – 15 </a:t>
            </a:r>
            <a:r>
              <a:rPr lang="ru-RU" sz="1200" dirty="0" smtClean="0">
                <a:latin typeface="PT Astra Serif" pitchFamily="18" charset="-52"/>
                <a:ea typeface="PT Astra Serif" pitchFamily="18" charset="-52"/>
              </a:rPr>
              <a:t>347,4 тыс. </a:t>
            </a:r>
            <a:r>
              <a:rPr lang="ru-RU" sz="1200" dirty="0" smtClean="0">
                <a:latin typeface="PT Astra Serif" pitchFamily="18" charset="-52"/>
                <a:ea typeface="PT Astra Serif" pitchFamily="18" charset="-52"/>
              </a:rPr>
              <a:t>рублей (3,2 % от общей суммы расходов), в 2024 году – 15 </a:t>
            </a:r>
            <a:r>
              <a:rPr lang="ru-RU" sz="1200" dirty="0" smtClean="0">
                <a:latin typeface="PT Astra Serif" pitchFamily="18" charset="-52"/>
                <a:ea typeface="PT Astra Serif" pitchFamily="18" charset="-52"/>
              </a:rPr>
              <a:t>072,4 тыс. </a:t>
            </a:r>
            <a:r>
              <a:rPr lang="ru-RU" sz="1200" dirty="0" smtClean="0">
                <a:latin typeface="PT Astra Serif" pitchFamily="18" charset="-52"/>
                <a:ea typeface="PT Astra Serif" pitchFamily="18" charset="-52"/>
              </a:rPr>
              <a:t>рублей (3,5 %), в 2025 году – 16 </a:t>
            </a:r>
            <a:r>
              <a:rPr lang="ru-RU" sz="1200" dirty="0" smtClean="0">
                <a:latin typeface="PT Astra Serif" pitchFamily="18" charset="-52"/>
                <a:ea typeface="PT Astra Serif" pitchFamily="18" charset="-52"/>
              </a:rPr>
              <a:t>562,4 тыс. </a:t>
            </a:r>
            <a:r>
              <a:rPr lang="ru-RU" sz="1200" dirty="0" smtClean="0">
                <a:latin typeface="PT Astra Serif" pitchFamily="18" charset="-52"/>
                <a:ea typeface="PT Astra Serif" pitchFamily="18" charset="-52"/>
              </a:rPr>
              <a:t>рублей (3,9%).</a:t>
            </a:r>
          </a:p>
          <a:p>
            <a:pPr marL="0" indent="0" algn="just">
              <a:buNone/>
            </a:pPr>
            <a:r>
              <a:rPr lang="ru-RU" sz="1200" dirty="0" smtClean="0">
                <a:latin typeface="PT Astra Serif" pitchFamily="18" charset="-52"/>
                <a:ea typeface="PT Astra Serif" pitchFamily="18" charset="-52"/>
              </a:rPr>
              <a:t>Прочие расходы (общегосударственные вопросы, средства массовой информации, обслуживание государственного и муниципального долга, межбюджетные трансферты общего характера бюджетам бюджетной системы условно утвержденные расходы) в 2023 году запланированы в объеме 76 </a:t>
            </a:r>
            <a:r>
              <a:rPr lang="ru-RU" sz="1200" dirty="0" smtClean="0">
                <a:latin typeface="PT Astra Serif" pitchFamily="18" charset="-52"/>
                <a:ea typeface="PT Astra Serif" pitchFamily="18" charset="-52"/>
              </a:rPr>
              <a:t>268,5 тыс. </a:t>
            </a:r>
            <a:r>
              <a:rPr lang="ru-RU" sz="1200" dirty="0" smtClean="0">
                <a:latin typeface="PT Astra Serif" pitchFamily="18" charset="-52"/>
                <a:ea typeface="PT Astra Serif" pitchFamily="18" charset="-52"/>
              </a:rPr>
              <a:t>рублей (15,99 % от общей суммы расходов), в 2024 году – 64 </a:t>
            </a:r>
            <a:r>
              <a:rPr lang="ru-RU" sz="1200" dirty="0" smtClean="0">
                <a:latin typeface="PT Astra Serif" pitchFamily="18" charset="-52"/>
                <a:ea typeface="PT Astra Serif" pitchFamily="18" charset="-52"/>
              </a:rPr>
              <a:t>298,8 тыс. </a:t>
            </a:r>
            <a:r>
              <a:rPr lang="ru-RU" sz="1200" dirty="0" smtClean="0">
                <a:latin typeface="PT Astra Serif" pitchFamily="18" charset="-52"/>
                <a:ea typeface="PT Astra Serif" pitchFamily="18" charset="-52"/>
              </a:rPr>
              <a:t>рублей (15,14 %), в 2025 году – 73 </a:t>
            </a:r>
            <a:r>
              <a:rPr lang="ru-RU" sz="1200" dirty="0" smtClean="0">
                <a:latin typeface="PT Astra Serif" pitchFamily="18" charset="-52"/>
                <a:ea typeface="PT Astra Serif" pitchFamily="18" charset="-52"/>
              </a:rPr>
              <a:t>881,7 рублей </a:t>
            </a:r>
            <a:r>
              <a:rPr lang="ru-RU" sz="1200" dirty="0" smtClean="0">
                <a:latin typeface="PT Astra Serif" pitchFamily="18" charset="-52"/>
                <a:ea typeface="PT Astra Serif" pitchFamily="18" charset="-52"/>
              </a:rPr>
              <a:t>(17,46 %).</a:t>
            </a:r>
            <a:endParaRPr lang="ru-RU" sz="1200" dirty="0" smtClean="0">
              <a:latin typeface="PT Astra Serif" pitchFamily="18" charset="-52"/>
              <a:ea typeface="PT Astra Serif" pitchFamily="18" charset="-52"/>
            </a:endParaRPr>
          </a:p>
          <a:p>
            <a:pPr marL="0" indent="256032" algn="just">
              <a:buNone/>
            </a:pPr>
            <a:endParaRPr lang="ru-RU" sz="1400" dirty="0" smtClean="0">
              <a:latin typeface="PT Astra Serif" pitchFamily="18" charset="-52"/>
              <a:ea typeface="PT Astra Serif" pitchFamily="18" charset="-52"/>
              <a:cs typeface="Times New Roman" pitchFamily="18" charset="0"/>
            </a:endParaRPr>
          </a:p>
          <a:p>
            <a:pPr marL="0" indent="256032" algn="just">
              <a:buNone/>
            </a:pP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116633"/>
            <a:ext cx="8229600" cy="57606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36712" y="980729"/>
            <a:ext cx="85072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indent="457200" algn="just"/>
            <a:endParaRPr lang="en-US" sz="140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457200" algn="just"/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1115616" y="-233064"/>
            <a:ext cx="684076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715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4.2 Расходы бюджета Александрово-Гайского</a:t>
            </a:r>
          </a:p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муниципального района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T Astra Serif" pitchFamily="18" charset="-52"/>
              <a:ea typeface="PT Astra Serif" pitchFamily="18" charset="-52"/>
              <a:cs typeface="Times New Roman" pitchFamily="18" charset="0"/>
            </a:endParaRPr>
          </a:p>
        </p:txBody>
      </p:sp>
      <p:pic>
        <p:nvPicPr>
          <p:cNvPr id="8" name="Рисунок 7" descr="slide1-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6712" y="2708920"/>
            <a:ext cx="8050088" cy="38164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D73B7-9998-4402-BDD1-87C345FC69DB}" type="slidenum">
              <a:rPr lang="ru-RU" smtClean="0"/>
              <a:pPr/>
              <a:t>23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539548" y="804194"/>
          <a:ext cx="8136906" cy="59555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64611"/>
                <a:gridCol w="1072305"/>
                <a:gridCol w="1072305"/>
                <a:gridCol w="1009229"/>
                <a:gridCol w="1009228"/>
                <a:gridCol w="1009228"/>
              </a:tblGrid>
              <a:tr h="360906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Наименование</a:t>
                      </a:r>
                      <a:endParaRPr lang="ru-RU" sz="110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Фактическое исполнение за </a:t>
                      </a:r>
                      <a:r>
                        <a:rPr lang="ru-RU" sz="1400" b="1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2021 </a:t>
                      </a:r>
                      <a:r>
                        <a:rPr lang="ru-RU" sz="1400" b="1" dirty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год</a:t>
                      </a:r>
                      <a:endParaRPr lang="ru-RU" sz="110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Плановые показатели </a:t>
                      </a:r>
                      <a:r>
                        <a:rPr lang="ru-RU" sz="1400" b="1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2022 </a:t>
                      </a:r>
                      <a:r>
                        <a:rPr lang="ru-RU" sz="1400" b="1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года</a:t>
                      </a:r>
                      <a:endParaRPr lang="ru-RU" sz="110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2023 </a:t>
                      </a:r>
                      <a:r>
                        <a:rPr lang="ru-RU" sz="1400" b="1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г</a:t>
                      </a:r>
                      <a:endParaRPr lang="ru-RU" sz="110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Плановый период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00984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b="1" kern="1200" dirty="0" smtClean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2024 г</a:t>
                      </a:r>
                      <a:r>
                        <a:rPr kumimoji="0" lang="ru-RU" sz="1400" b="1" kern="1200" dirty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.</a:t>
                      </a: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b="1" kern="1200" dirty="0" smtClean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2025 </a:t>
                      </a:r>
                      <a:r>
                        <a:rPr kumimoji="0" lang="ru-RU" sz="1400" b="1" kern="1200" dirty="0" smtClean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г.</a:t>
                      </a:r>
                      <a:endParaRPr kumimoji="0" lang="ru-RU" sz="1400" b="1" kern="1200" dirty="0">
                        <a:solidFill>
                          <a:schemeClr val="lt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</a:tr>
              <a:tr h="24594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Общегосударственные вопросы</a:t>
                      </a:r>
                      <a:endParaRPr lang="ru-RU" sz="110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57 729,4</a:t>
                      </a:r>
                      <a:endParaRPr kumimoji="0" lang="ru-RU" sz="1200" kern="1200" dirty="0" smtClean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70 955,9</a:t>
                      </a: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73 723,2</a:t>
                      </a: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57 741,7</a:t>
                      </a: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62 949,3</a:t>
                      </a: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5028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Национальная экономика</a:t>
                      </a:r>
                      <a:endParaRPr lang="ru-RU" sz="110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59 275,9</a:t>
                      </a:r>
                      <a:endParaRPr kumimoji="0" lang="ru-RU" sz="1200" kern="1200" dirty="0" smtClean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53 648,1</a:t>
                      </a: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15 197,4</a:t>
                      </a: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315 072,4</a:t>
                      </a: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16 562,4</a:t>
                      </a: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9497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из них дорожный фонд</a:t>
                      </a: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200" i="1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39 381,2</a:t>
                      </a:r>
                      <a:endParaRPr kumimoji="0" lang="ru-RU" sz="1200" i="1" kern="1200" dirty="0" smtClean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39 670,1</a:t>
                      </a:r>
                      <a:endParaRPr lang="ru-RU" sz="1200" i="1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13 400,0</a:t>
                      </a:r>
                      <a:endParaRPr lang="ru-RU" sz="1200" i="1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14 900,0</a:t>
                      </a:r>
                      <a:endParaRPr lang="ru-RU" sz="1200" i="1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16 400,0</a:t>
                      </a:r>
                      <a:endParaRPr lang="ru-RU" sz="1200" i="1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3051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Жилищно-коммунальное хозяйство</a:t>
                      </a:r>
                      <a:endParaRPr lang="ru-RU" sz="110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16,1</a:t>
                      </a:r>
                      <a:endParaRPr kumimoji="0" lang="ru-RU" sz="1200" kern="1200" dirty="0" smtClean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4 210,6</a:t>
                      </a: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150,0</a:t>
                      </a: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0,0</a:t>
                      </a: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0,0</a:t>
                      </a: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3713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Образование</a:t>
                      </a:r>
                      <a:endParaRPr lang="ru-RU" sz="110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436 420,7</a:t>
                      </a:r>
                      <a:endParaRPr kumimoji="0" lang="ru-RU" sz="1200" kern="1200" dirty="0" smtClean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379 003,3</a:t>
                      </a: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329 206,4</a:t>
                      </a: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314 526,2</a:t>
                      </a: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305 272,3</a:t>
                      </a: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348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из них:</a:t>
                      </a:r>
                      <a:endParaRPr lang="ru-RU" sz="110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kumimoji="0" lang="ru-RU" sz="1200" kern="1200" dirty="0" smtClean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5028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дошкольное образование</a:t>
                      </a:r>
                      <a:endParaRPr lang="ru-RU" sz="110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200" i="1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160 322,3</a:t>
                      </a:r>
                      <a:endParaRPr kumimoji="0" lang="ru-RU" sz="1200" i="1" kern="1200" dirty="0" smtClean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62 284,6</a:t>
                      </a:r>
                      <a:endParaRPr lang="ru-RU" sz="1200" i="1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44 105,6</a:t>
                      </a:r>
                      <a:endParaRPr lang="ru-RU" sz="1200" i="1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41 975,1</a:t>
                      </a:r>
                      <a:endParaRPr lang="ru-RU" sz="1200" i="1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37 376,1</a:t>
                      </a:r>
                      <a:endParaRPr lang="ru-RU" sz="1200" i="1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9497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общее образование</a:t>
                      </a:r>
                      <a:endParaRPr lang="ru-RU" sz="110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200" i="1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232 674,0</a:t>
                      </a:r>
                      <a:endParaRPr kumimoji="0" lang="ru-RU" sz="1200" i="1" kern="1200" dirty="0" smtClean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269 829,5</a:t>
                      </a:r>
                      <a:endParaRPr lang="ru-RU" sz="1200" i="1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250 371,7</a:t>
                      </a:r>
                      <a:endParaRPr lang="ru-RU" sz="1200" i="1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245 653,6</a:t>
                      </a:r>
                      <a:endParaRPr lang="ru-RU" sz="1200" i="1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242 998,7</a:t>
                      </a:r>
                      <a:endParaRPr lang="ru-RU" sz="1200" i="1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5028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дополнительное </a:t>
                      </a:r>
                      <a:r>
                        <a:rPr lang="ru-RU" sz="1400" i="1" dirty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образование детей</a:t>
                      </a:r>
                      <a:endParaRPr lang="ru-RU" sz="110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200" i="1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31 270,3</a:t>
                      </a:r>
                      <a:endParaRPr kumimoji="0" lang="ru-RU" sz="1200" i="1" kern="1200" dirty="0" smtClean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28 807,4</a:t>
                      </a:r>
                      <a:endParaRPr lang="ru-RU" sz="1200" i="1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19 364,3</a:t>
                      </a:r>
                      <a:endParaRPr lang="ru-RU" sz="1200" i="1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11 537,7</a:t>
                      </a:r>
                      <a:endParaRPr lang="ru-RU" sz="1200" i="1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9 537,7</a:t>
                      </a:r>
                      <a:endParaRPr lang="ru-RU" sz="1200" i="1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5028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i="1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профессиональная подготовка, переподготовка и повышение квалификации</a:t>
                      </a:r>
                      <a:endParaRPr kumimoji="0" lang="ru-RU" sz="1400" i="1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kumimoji="0" lang="ru-RU" sz="1200" i="1" kern="1200" dirty="0" smtClean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  <a:p>
                      <a:pPr marL="0" algn="ct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200" i="1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0,0</a:t>
                      </a:r>
                      <a:endParaRPr kumimoji="0" lang="ru-RU" sz="1200" i="1" kern="1200" dirty="0" smtClean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257,4</a:t>
                      </a:r>
                      <a:endParaRPr lang="ru-RU" sz="1200" i="1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i="1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i="1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i="1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868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i="1" kern="1200" dirty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молодежная политика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200" i="1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311,2</a:t>
                      </a:r>
                      <a:endParaRPr kumimoji="0" lang="ru-RU" sz="1200" i="1" kern="1200" dirty="0" smtClean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434,9</a:t>
                      </a:r>
                      <a:endParaRPr lang="ru-RU" sz="1200" i="1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434,9</a:t>
                      </a:r>
                      <a:endParaRPr lang="ru-RU" sz="1200" i="1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434,9</a:t>
                      </a:r>
                      <a:endParaRPr lang="ru-RU" sz="1200" i="1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434,9</a:t>
                      </a:r>
                      <a:endParaRPr lang="ru-RU" sz="1200" i="1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5254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другие вопросы в области образования</a:t>
                      </a:r>
                      <a:endParaRPr lang="ru-RU" sz="110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200" i="1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11 842,9</a:t>
                      </a:r>
                      <a:endParaRPr kumimoji="0" lang="ru-RU" sz="1200" i="1" kern="1200" dirty="0" smtClean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17 389,4</a:t>
                      </a:r>
                      <a:endParaRPr lang="ru-RU" sz="1200" i="1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14 929,9</a:t>
                      </a:r>
                      <a:endParaRPr lang="ru-RU" sz="1200" i="1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14 924,9</a:t>
                      </a:r>
                      <a:endParaRPr lang="ru-RU" sz="1200" i="1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14 924,9</a:t>
                      </a:r>
                      <a:endParaRPr lang="ru-RU" sz="1200" i="1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199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Культура, кинематография</a:t>
                      </a:r>
                      <a:endParaRPr lang="ru-RU" sz="110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40 826,6</a:t>
                      </a:r>
                      <a:endParaRPr kumimoji="0" lang="ru-RU" sz="1200" kern="1200" dirty="0" smtClean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68 041,0</a:t>
                      </a: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42 731,3</a:t>
                      </a: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24 091,0</a:t>
                      </a: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23 914,0</a:t>
                      </a: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7596338" y="557974"/>
            <a:ext cx="108011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/>
              <a:t>(тыс. рублей)</a:t>
            </a:r>
            <a:endParaRPr lang="ru-RU" sz="1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39550" y="188641"/>
            <a:ext cx="813690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Расходы бюджета муниципального района 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T Astra Serif" pitchFamily="18" charset="-52"/>
              <a:ea typeface="PT Astra Serif" pitchFamily="18" charset="-52"/>
              <a:cs typeface="Times New Roman" pitchFamily="18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D73B7-9998-4402-BDD1-87C345FC69DB}" type="slidenum">
              <a:rPr lang="ru-RU" smtClean="0"/>
              <a:pPr/>
              <a:t>24</a:t>
            </a:fld>
            <a:endParaRPr lang="ru-RU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539548" y="804194"/>
          <a:ext cx="8136906" cy="54258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64611"/>
                <a:gridCol w="1072305"/>
                <a:gridCol w="1072305"/>
                <a:gridCol w="1009229"/>
                <a:gridCol w="1009228"/>
                <a:gridCol w="1009228"/>
              </a:tblGrid>
              <a:tr h="367689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Наименование</a:t>
                      </a:r>
                      <a:endParaRPr lang="ru-RU" sz="110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Фактическое исполнение за </a:t>
                      </a:r>
                      <a:r>
                        <a:rPr lang="ru-RU" sz="1400" b="1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2021 год</a:t>
                      </a:r>
                      <a:endParaRPr lang="ru-RU" sz="110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Плановые показатели </a:t>
                      </a:r>
                      <a:r>
                        <a:rPr lang="ru-RU" sz="1400" b="1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2022 </a:t>
                      </a:r>
                      <a:r>
                        <a:rPr lang="ru-RU" sz="1400" b="1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года</a:t>
                      </a:r>
                      <a:endParaRPr lang="ru-RU" sz="110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2023 </a:t>
                      </a:r>
                      <a:r>
                        <a:rPr lang="ru-RU" sz="1400" b="1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г</a:t>
                      </a:r>
                      <a:endParaRPr lang="ru-RU" sz="110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Плановый период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80880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b="1" kern="1200" dirty="0" smtClean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2024 </a:t>
                      </a:r>
                      <a:r>
                        <a:rPr kumimoji="0" lang="ru-RU" sz="1400" b="1" kern="1200" dirty="0" smtClean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г</a:t>
                      </a:r>
                      <a:r>
                        <a:rPr kumimoji="0" lang="ru-RU" sz="1400" b="1" kern="1200" dirty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.</a:t>
                      </a: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b="1" kern="1200" dirty="0" smtClean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2025 </a:t>
                      </a:r>
                      <a:r>
                        <a:rPr kumimoji="0" lang="ru-RU" sz="1400" b="1" kern="1200" dirty="0" smtClean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г.</a:t>
                      </a:r>
                      <a:endParaRPr kumimoji="0" lang="ru-RU" sz="1400" b="1" kern="1200" dirty="0">
                        <a:solidFill>
                          <a:schemeClr val="lt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</a:tr>
              <a:tr h="3676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Социальная политика</a:t>
                      </a:r>
                      <a:endParaRPr lang="ru-RU" sz="110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1 136,5</a:t>
                      </a:r>
                      <a:endParaRPr kumimoji="0" lang="ru-RU" sz="1200" kern="1200" dirty="0" smtClean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1 </a:t>
                      </a:r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120,9</a:t>
                      </a: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2 305,7</a:t>
                      </a: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2 329,9</a:t>
                      </a: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2 355,2</a:t>
                      </a: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383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из них:</a:t>
                      </a:r>
                      <a:endParaRPr lang="ru-RU" sz="110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kumimoji="0" lang="ru-RU" sz="120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676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пенсионное обеспечение</a:t>
                      </a:r>
                      <a:endParaRPr lang="ru-RU" sz="110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200" i="1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0,0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0,0</a:t>
                      </a:r>
                      <a:endParaRPr lang="ru-RU" sz="1200" i="1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0,0</a:t>
                      </a:r>
                      <a:endParaRPr lang="ru-RU" sz="1200" i="1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0,0</a:t>
                      </a:r>
                      <a:endParaRPr lang="ru-RU" sz="1200" i="1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0,0</a:t>
                      </a:r>
                      <a:endParaRPr lang="ru-RU" sz="1200" i="1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5515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социальное обеспечение населения</a:t>
                      </a:r>
                      <a:endParaRPr lang="ru-RU" sz="110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200" i="1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584,6</a:t>
                      </a:r>
                      <a:endParaRPr kumimoji="0" lang="ru-RU" sz="1200" i="1" kern="1200" dirty="0" smtClean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555,8</a:t>
                      </a:r>
                      <a:endParaRPr lang="ru-RU" sz="1200" i="1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577,5</a:t>
                      </a:r>
                      <a:endParaRPr lang="ru-RU" sz="1200" i="1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601,7</a:t>
                      </a:r>
                      <a:endParaRPr lang="ru-RU" sz="1200" i="1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627,0</a:t>
                      </a:r>
                      <a:endParaRPr lang="ru-RU" sz="1200" i="1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676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охрана семьи и детства</a:t>
                      </a:r>
                      <a:endParaRPr lang="ru-RU" sz="110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200" i="1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551,9</a:t>
                      </a:r>
                      <a:endParaRPr kumimoji="0" lang="ru-RU" sz="1200" i="1" kern="1200" dirty="0" smtClean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565,1</a:t>
                      </a:r>
                      <a:endParaRPr lang="ru-RU" sz="1200" i="1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1 728,2</a:t>
                      </a:r>
                      <a:endParaRPr lang="ru-RU" sz="1200" i="1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1</a:t>
                      </a:r>
                      <a:r>
                        <a:rPr lang="ru-RU" sz="1200" i="1" baseline="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 728,2</a:t>
                      </a:r>
                      <a:endParaRPr lang="ru-RU" sz="1200" i="1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1 </a:t>
                      </a:r>
                      <a:r>
                        <a:rPr lang="ru-RU" sz="1200" i="1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728,8</a:t>
                      </a:r>
                      <a:endParaRPr lang="ru-RU" sz="1200" i="1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676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Физическая культура и спорт</a:t>
                      </a:r>
                      <a:endParaRPr lang="ru-RU" sz="110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10 232,9</a:t>
                      </a:r>
                      <a:endParaRPr kumimoji="0" lang="ru-RU" sz="1200" kern="1200" dirty="0" smtClean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17 254,3</a:t>
                      </a: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11 171,3</a:t>
                      </a: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8 </a:t>
                      </a:r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352,7</a:t>
                      </a: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9 171,3</a:t>
                      </a: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676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Средства массовой информации</a:t>
                      </a:r>
                      <a:endParaRPr lang="ru-RU" sz="110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808,8</a:t>
                      </a:r>
                      <a:endParaRPr kumimoji="0" lang="ru-RU" sz="1200" kern="1200" dirty="0" smtClean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1 791,9</a:t>
                      </a: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852,0</a:t>
                      </a: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852,0</a:t>
                      </a: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852,0</a:t>
                      </a: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5784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Обслуживание государственного и муниципального долга</a:t>
                      </a:r>
                      <a:endParaRPr lang="ru-RU" sz="110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14,7</a:t>
                      </a:r>
                      <a:endParaRPr kumimoji="0" lang="ru-RU" sz="1200" kern="1200" dirty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12,5</a:t>
                      </a: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15,0</a:t>
                      </a: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50,0</a:t>
                      </a: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50,0</a:t>
                      </a: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7791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Межбюджетные трансферты общего характера бюджетам бюджетной системы Российской Федерации</a:t>
                      </a:r>
                      <a:endParaRPr lang="ru-RU" sz="110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1 164,4</a:t>
                      </a:r>
                      <a:endParaRPr kumimoji="0" lang="ru-RU" sz="1200" kern="1200" dirty="0" smtClean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2 491,8</a:t>
                      </a: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1</a:t>
                      </a:r>
                      <a:r>
                        <a:rPr lang="ru-RU" sz="1200" baseline="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 678,3</a:t>
                      </a: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1 769,8</a:t>
                      </a: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1 903,6</a:t>
                      </a: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232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Расходы всего</a:t>
                      </a:r>
                      <a:endParaRPr lang="ru-RU" sz="110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200" b="1" kern="1200" dirty="0" smtClean="0">
                          <a:solidFill>
                            <a:schemeClr val="dk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607 626,0</a:t>
                      </a:r>
                      <a:endParaRPr kumimoji="0" lang="ru-RU" sz="1200" b="1" kern="1200" dirty="0" smtClean="0">
                        <a:solidFill>
                          <a:schemeClr val="dk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598 530,2</a:t>
                      </a: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477 030,7</a:t>
                      </a: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424 785,7</a:t>
                      </a: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423 030,1</a:t>
                      </a:r>
                      <a:endParaRPr lang="ru-RU" sz="1200" dirty="0"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7596338" y="557974"/>
            <a:ext cx="108011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/>
              <a:t>(тыс. рублей)</a:t>
            </a:r>
            <a:endParaRPr lang="ru-RU" sz="1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39550" y="188641"/>
            <a:ext cx="813690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Расходы бюджета муниципального района (продолжение) 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T Astra Serif" pitchFamily="18" charset="-52"/>
              <a:ea typeface="PT Astra Serif" pitchFamily="18" charset="-52"/>
              <a:cs typeface="Times New Roman" pitchFamily="18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D73B7-9998-4402-BDD1-87C345FC69DB}" type="slidenum">
              <a:rPr lang="ru-RU" smtClean="0"/>
              <a:pPr/>
              <a:t>25</a:t>
            </a:fld>
            <a:endParaRPr lang="ru-RU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07504" y="116632"/>
          <a:ext cx="4330824" cy="66564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Диаграмма 4"/>
          <p:cNvGraphicFramePr/>
          <p:nvPr/>
        </p:nvGraphicFramePr>
        <p:xfrm>
          <a:off x="4716016" y="476672"/>
          <a:ext cx="4297016" cy="62963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5220072" y="116632"/>
            <a:ext cx="33123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Динамика расходов </a:t>
            </a:r>
          </a:p>
          <a:p>
            <a:pPr algn="ctr"/>
            <a:r>
              <a:rPr lang="ru-RU" sz="20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2021– 2025 </a:t>
            </a:r>
            <a:r>
              <a:rPr lang="ru-RU" sz="20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г.</a:t>
            </a:r>
            <a:endParaRPr lang="ru-RU" sz="20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D73B7-9998-4402-BDD1-87C345FC69DB}" type="slidenum">
              <a:rPr lang="ru-RU" smtClean="0"/>
              <a:pPr/>
              <a:t>26</a:t>
            </a:fld>
            <a:endParaRPr lang="ru-RU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611560" y="471642"/>
            <a:ext cx="7920880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500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Бюджет 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Александрово-Гайского муниципального района на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2023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год и плановый период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2024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и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2025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годы  составлен  на основе муниципальных программ и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непрограммных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 направлений деятельности. </a:t>
            </a: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500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Муниципальная программа - документ стратегического планирования, содержащий комплекс планируемых мероприятий, взаимоувязанных по задачам, срокам осуществления, исполнителям и ресурсам и обеспечивающих наиболее эффективное достижение целей и решение задач социально-экономического развития муниципального образования.</a:t>
            </a: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500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Каждая муниципальная программа увязывает бюджетные ассигнования с результатами их использования для достижения заявленных целей. Таким образом, программный бюджет призван повысить качество формирования и исполнения главного финансового документа.</a:t>
            </a:r>
            <a:endParaRPr lang="ru-RU" sz="1400" dirty="0" smtClean="0">
              <a:latin typeface="PT Astra Serif" pitchFamily="18" charset="-52"/>
              <a:ea typeface="PT Astra Serif" pitchFamily="18" charset="-52"/>
              <a:cs typeface="Times New Roman" pitchFamily="18" charset="0"/>
            </a:endParaRPr>
          </a:p>
          <a:p>
            <a:pPr indent="457200" algn="just"/>
            <a:r>
              <a:rPr lang="ru-RU" sz="14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Общий объем расходов на реализацию 10 муниципальных программ на 2023 год составил 386 941 661,90 рублей (81,1 % от общей суммы расходов), на 2024 год – 346 531 716,00 рублей (81,6 %), на 2025 год 333 934 716,00 рублей (78,9 %).</a:t>
            </a:r>
          </a:p>
          <a:p>
            <a:pPr marL="0" marR="0" lvl="0" indent="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5000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D73B7-9998-4402-BDD1-87C345FC69DB}" type="slidenum">
              <a:rPr lang="ru-RU" smtClean="0"/>
              <a:pPr/>
              <a:t>27</a:t>
            </a:fld>
            <a:endParaRPr lang="ru-RU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323528" y="908721"/>
          <a:ext cx="8496947" cy="3245586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2088232"/>
                <a:gridCol w="3960440"/>
                <a:gridCol w="819693"/>
                <a:gridCol w="849695"/>
                <a:gridCol w="778887"/>
              </a:tblGrid>
              <a:tr h="269597">
                <a:tc>
                  <a:txBody>
                    <a:bodyPr/>
                    <a:lstStyle/>
                    <a:p>
                      <a:pPr marL="0" algn="ctr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b="1" kern="1200" dirty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Наименование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b="1" kern="1200" dirty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Целевые показатели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b="1" kern="1200" dirty="0" smtClean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2023</a:t>
                      </a:r>
                      <a:endParaRPr kumimoji="0" lang="ru-RU" sz="1400" b="1" kern="1200" dirty="0">
                        <a:solidFill>
                          <a:schemeClr val="lt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b="1" kern="1200" dirty="0" smtClean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2024</a:t>
                      </a:r>
                      <a:endParaRPr kumimoji="0" lang="ru-RU" sz="1400" b="1" kern="1200" dirty="0">
                        <a:solidFill>
                          <a:schemeClr val="lt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b="1" kern="1200" dirty="0" smtClean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2025</a:t>
                      </a:r>
                      <a:endParaRPr kumimoji="0" lang="ru-RU" sz="1400" b="1" kern="1200" dirty="0">
                        <a:solidFill>
                          <a:schemeClr val="lt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9525" marR="9525" marT="9525" marB="0" anchor="ctr"/>
                </a:tc>
              </a:tr>
              <a:tr h="2975989">
                <a:tc>
                  <a:txBody>
                    <a:bodyPr/>
                    <a:lstStyle/>
                    <a:p>
                      <a:pPr algn="l" fontAlgn="ctr"/>
                      <a:r>
                        <a:rPr kumimoji="0" lang="ru-RU" sz="1000" b="0" i="0" u="none" strike="noStrike" kern="1200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Муниципальная </a:t>
                      </a:r>
                      <a:r>
                        <a:rPr kumimoji="0" lang="ru-RU" sz="1000" b="0" i="0" u="none" strike="noStrike" kern="1200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программа "Сохранение достигнутых показателей повышения оплаты труда отдельным категориям работников бюджетной сферы на </a:t>
                      </a:r>
                      <a:r>
                        <a:rPr kumimoji="0" lang="ru-RU" sz="1000" b="0" i="0" u="none" strike="noStrike" kern="1200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2023г</a:t>
                      </a:r>
                      <a:r>
                        <a:rPr kumimoji="0" lang="ru-RU" sz="1000" b="0" i="0" u="none" strike="noStrike" kern="1200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."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r>
                        <a:rPr kumimoji="0" lang="ru-RU" sz="1000" b="0" i="0" u="none" strike="noStrike" kern="1200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а)сохранения уровня заработной платы педагогических работников муниципальных учреждений дополнительного образования детей за 2023 год не ниже 100 % от планируемой средней заработной платы учителей по области на 2023 год;</a:t>
                      </a:r>
                    </a:p>
                    <a:p>
                      <a:r>
                        <a:rPr kumimoji="0" lang="ru-RU" sz="1000" b="0" i="0" u="none" strike="noStrike" kern="1200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 б) сохранения уровня заработной платы работников муниципальных учреждений культуры за 2023 год должна составлять 100 % от планируемого среднего дохода от трудовой деятельности по области на 2023 год.</a:t>
                      </a:r>
                      <a:endParaRPr kumimoji="0" lang="ru-RU" sz="1000" b="0" i="0" u="none" strike="noStrike" kern="1200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15 064,0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0,0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0,0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259632" y="260648"/>
            <a:ext cx="69847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5. Объем бюджетных ассигнований на реализацию муниципальных программ</a:t>
            </a:r>
          </a:p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D73B7-9998-4402-BDD1-87C345FC69DB}" type="slidenum">
              <a:rPr lang="ru-RU" smtClean="0"/>
              <a:pPr/>
              <a:t>28</a:t>
            </a:fld>
            <a:endParaRPr lang="ru-RU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51520" y="1051596"/>
          <a:ext cx="8712969" cy="3261025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2066078"/>
                <a:gridCol w="3550547"/>
                <a:gridCol w="1080120"/>
                <a:gridCol w="1080120"/>
                <a:gridCol w="936104"/>
              </a:tblGrid>
              <a:tr h="346375">
                <a:tc>
                  <a:txBody>
                    <a:bodyPr/>
                    <a:lstStyle/>
                    <a:p>
                      <a:pPr marL="0" algn="ctr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b="1" kern="1200" dirty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Наименование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000" b="0" i="0" u="none" strike="noStrike" kern="1200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Целевые показатели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b="1" kern="1200" dirty="0" smtClean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2023</a:t>
                      </a:r>
                      <a:endParaRPr kumimoji="0" lang="ru-RU" sz="1400" b="1" kern="1200" dirty="0">
                        <a:solidFill>
                          <a:schemeClr val="lt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b="1" kern="1200" dirty="0" smtClean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2024</a:t>
                      </a:r>
                      <a:endParaRPr kumimoji="0" lang="ru-RU" sz="1400" b="1" kern="1200" dirty="0">
                        <a:solidFill>
                          <a:schemeClr val="lt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b="1" kern="1200" dirty="0" smtClean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2025</a:t>
                      </a:r>
                      <a:endParaRPr kumimoji="0" lang="ru-RU" sz="1400" b="1" kern="1200" dirty="0">
                        <a:solidFill>
                          <a:schemeClr val="lt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9525" marR="9525" marT="9525" marB="0" anchor="ctr"/>
                </a:tc>
              </a:tr>
              <a:tr h="119802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Муниципальная программа "Проведение работ по оформлению объектов недвижимости на территории Александрово-Гайского муниципального района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2023-2025год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"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r>
                        <a:rPr kumimoji="0" lang="ru-RU" sz="1000" b="0" i="0" u="none" strike="noStrike" kern="1200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- увеличение имущественной части муниципальной казны</a:t>
                      </a:r>
                      <a:br>
                        <a:rPr kumimoji="0" lang="ru-RU" sz="1000" b="0" i="0" u="none" strike="noStrike" kern="1200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</a:br>
                      <a:r>
                        <a:rPr kumimoji="0" lang="ru-RU" sz="1000" b="0" i="0" u="none" strike="noStrike" kern="1200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- увеличение доходной части муниципального бюджета за счет дополнительных доходов от продажи объектов недвижимости, движимого имущества, земельных участков, продажи права на заключение договоров аренды объектов недвижимости, движимого имущества, земельных участков;</a:t>
                      </a:r>
                      <a:br>
                        <a:rPr kumimoji="0" lang="ru-RU" sz="1000" b="0" i="0" u="none" strike="noStrike" kern="1200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</a:br>
                      <a:r>
                        <a:rPr kumimoji="0" lang="ru-RU" sz="1000" b="0" i="0" u="none" strike="noStrike" kern="1200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- информирование населения о предстоящем предоставлении (о наличии) земельных участков через средства массовой информации;</a:t>
                      </a:r>
                      <a:br>
                        <a:rPr kumimoji="0" lang="ru-RU" sz="1000" b="0" i="0" u="none" strike="noStrike" kern="1200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</a:br>
                      <a:r>
                        <a:rPr kumimoji="0" lang="ru-RU" sz="1000" b="0" i="0" u="none" strike="noStrike" kern="1200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- освобождение самовольно занятых земельных участков.</a:t>
                      </a:r>
                      <a:endParaRPr kumimoji="0" lang="ru-RU" sz="1000" b="0" i="0" u="none" strike="noStrike" kern="1200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500,0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100,0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100,0</a:t>
                      </a:r>
                    </a:p>
                  </a:txBody>
                  <a:tcPr marL="9525" marR="9525" marT="9525" marB="0" anchor="ctr"/>
                </a:tc>
              </a:tr>
              <a:tr h="111872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Муниципальная программа "Предоставление земельных участков гражданам, имеющим трех и более детей, семьи которых признаются многодетными и обеспечение данных земельных участков коммунальной инфраструктурой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2023-2025гг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."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 dirty="0">
                          <a:solidFill>
                            <a:srgbClr val="2D2D2D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В результате реализации Программы планируется обеспечить 7 земельных участков необходимой инженерной инфраструктурой,  в  соответствии с Федеральным законом от 06.10.2003 года № 131-ФЗ «Об общих принципах организации местного самоуправления в РФ», осуществление  деятельности в целях  ст. 39.5 Земельного кодекса Российской Федерации от 25.10.2001 года № 136-ФЗ, Градостроительного кодекса РФ.</a:t>
                      </a:r>
                      <a:br>
                        <a:rPr lang="ru-RU" sz="1000" b="0" i="0" u="none" strike="noStrike" dirty="0">
                          <a:solidFill>
                            <a:srgbClr val="2D2D2D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</a:br>
                      <a:r>
                        <a:rPr lang="ru-RU" sz="1000" b="0" i="0" u="none" strike="noStrike" dirty="0">
                          <a:solidFill>
                            <a:srgbClr val="2D2D2D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/>
                      </a:r>
                      <a:br>
                        <a:rPr lang="ru-RU" sz="1000" b="0" i="0" u="none" strike="noStrike" dirty="0">
                          <a:solidFill>
                            <a:srgbClr val="2D2D2D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</a:br>
                      <a:endParaRPr lang="ru-RU" sz="1000" b="0" i="0" u="none" strike="noStrike" dirty="0">
                        <a:solidFill>
                          <a:srgbClr val="2D2D2D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150,0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043608" y="404664"/>
            <a:ext cx="69847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Объем бюджетных ассигнований на реализацию муниципальных программ (продолжение)</a:t>
            </a:r>
          </a:p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D73B7-9998-4402-BDD1-87C345FC69DB}" type="slidenum">
              <a:rPr lang="ru-RU" smtClean="0"/>
              <a:pPr/>
              <a:t>29</a:t>
            </a:fld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683568" y="908720"/>
            <a:ext cx="7704856" cy="3456384"/>
          </a:xfrm>
        </p:spPr>
        <p:txBody>
          <a:bodyPr>
            <a:normAutofit/>
          </a:bodyPr>
          <a:lstStyle/>
          <a:p>
            <a:pPr marL="452628" indent="-342900">
              <a:buNone/>
            </a:pPr>
            <a:r>
              <a:rPr lang="ru-RU" sz="14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1. Основные понятия и термины …………………………………………………………………… 4</a:t>
            </a:r>
          </a:p>
          <a:p>
            <a:pPr marL="452628" indent="-342900">
              <a:buNone/>
            </a:pPr>
            <a:r>
              <a:rPr lang="ru-RU" sz="14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2. Основные показатели социально – экономического развития ………………………………… 9</a:t>
            </a:r>
          </a:p>
          <a:p>
            <a:pPr marL="452628" indent="-342900">
              <a:buNone/>
            </a:pPr>
            <a:r>
              <a:rPr lang="ru-RU" sz="14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3.  Основные задачи и приоритетные направления бюджетной политики …………………….. 10</a:t>
            </a:r>
          </a:p>
          <a:p>
            <a:pPr marL="452628" indent="-342900">
              <a:buNone/>
            </a:pPr>
            <a:r>
              <a:rPr lang="ru-RU" sz="14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4.  Основные характеристики бюджета Александрово-Гайского муниципального района …... 12</a:t>
            </a:r>
          </a:p>
          <a:p>
            <a:pPr marL="452628" indent="-342900">
              <a:buNone/>
            </a:pPr>
            <a:r>
              <a:rPr lang="ru-RU" sz="14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      4.1. Доходы бюджеты Александрово-Гайского муниципального района …………………..  13</a:t>
            </a:r>
          </a:p>
          <a:p>
            <a:pPr marL="452628" indent="-342900">
              <a:buNone/>
            </a:pPr>
            <a:r>
              <a:rPr lang="ru-RU" sz="14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      4.2 Расходы бюджета Александрово-Гайского муниципального района ………………….... 23</a:t>
            </a:r>
          </a:p>
          <a:p>
            <a:pPr marL="452628" indent="-342900">
              <a:buNone/>
            </a:pPr>
            <a:r>
              <a:rPr lang="ru-RU" sz="14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5. Объем бюджетных ассигнований на реализацию муниципальных программ ……………..... 28</a:t>
            </a:r>
          </a:p>
          <a:p>
            <a:pPr marL="452628" indent="-342900">
              <a:buNone/>
            </a:pPr>
            <a:r>
              <a:rPr lang="ru-RU" sz="14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6. Сведения о планируемых объемах муниципального долга …………………………………… 35</a:t>
            </a:r>
          </a:p>
          <a:p>
            <a:pPr marL="452628" indent="-342900">
              <a:buAutoNum type="arabicPeriod"/>
            </a:pPr>
            <a:endParaRPr lang="ru-RU" sz="1400" dirty="0" smtClean="0">
              <a:latin typeface="PT Astra Serif" pitchFamily="18" charset="-52"/>
              <a:ea typeface="PT Astra Serif" pitchFamily="18" charset="-52"/>
              <a:cs typeface="Times New Roman" pitchFamily="18" charset="0"/>
            </a:endParaRPr>
          </a:p>
          <a:p>
            <a:pPr marL="452628" indent="-342900">
              <a:buAutoNum type="arabicPeriod"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648072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</a:rPr>
              <a:t>ОГЛАВЛЕНИЕ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D73B7-9998-4402-BDD1-87C345FC69DB}" type="slidenum">
              <a:rPr lang="ru-RU" smtClean="0"/>
              <a:pPr/>
              <a:t>3</a:t>
            </a:fld>
            <a:endParaRPr lang="ru-RU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323530" y="1183979"/>
          <a:ext cx="8496943" cy="4252514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1872206"/>
                <a:gridCol w="4176465"/>
                <a:gridCol w="864096"/>
                <a:gridCol w="792088"/>
                <a:gridCol w="792088"/>
              </a:tblGrid>
              <a:tr h="388492">
                <a:tc>
                  <a:txBody>
                    <a:bodyPr/>
                    <a:lstStyle/>
                    <a:p>
                      <a:pPr marL="0" algn="ctr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b="1" kern="1200" dirty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Наименование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b="1" kern="1200" dirty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Целевые показатели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b="1" kern="1200" dirty="0" smtClean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2023</a:t>
                      </a:r>
                      <a:endParaRPr kumimoji="0" lang="ru-RU" sz="1400" b="1" kern="1200" dirty="0">
                        <a:solidFill>
                          <a:schemeClr val="lt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b="1" kern="1200" dirty="0" smtClean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2024</a:t>
                      </a:r>
                      <a:endParaRPr kumimoji="0" lang="ru-RU" sz="1400" b="1" kern="1200" dirty="0">
                        <a:solidFill>
                          <a:schemeClr val="lt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b="1" kern="1200" dirty="0" smtClean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2025</a:t>
                      </a:r>
                      <a:endParaRPr kumimoji="0" lang="ru-RU" sz="1400" b="1" kern="1200" dirty="0">
                        <a:solidFill>
                          <a:schemeClr val="lt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9525" marR="9525" marT="9525" marB="0" anchor="ctr"/>
                </a:tc>
              </a:tr>
              <a:tr h="156849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Муниципальная программа "Социальная поддержка граждан Александрово-Гайского муниципального района Саратовской области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2023год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и плановый период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2024-2025годов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r>
                        <a:rPr kumimoji="0" lang="ru-RU" sz="1000" b="0" i="0" u="none" strike="noStrike" kern="1200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снижение социальной напряженности, улучшение социального положения, повышение качества жизни граждан;</a:t>
                      </a:r>
                    </a:p>
                    <a:p>
                      <a:r>
                        <a:rPr kumimoji="0" lang="ru-RU" sz="1000" b="0" i="0" u="none" strike="noStrike" kern="1200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обеспечение доли получателей мер социальной поддержки, получивших различные виды выплат от общего числа граждан, обратившихся за мерами социальной поддержки и имеющих на них право, в соответствии с действующим законодательством на уровне 100 %;</a:t>
                      </a:r>
                    </a:p>
                    <a:p>
                      <a:r>
                        <a:rPr kumimoji="0" lang="ru-RU" sz="1000" b="0" i="0" u="none" strike="noStrike" kern="1200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увеличение доли граждан, удовлетворенных оказанными социальными услугами, от общего числа клиентов, получивших услуги, до 98 %;</a:t>
                      </a:r>
                    </a:p>
                    <a:p>
                      <a:r>
                        <a:rPr kumimoji="0" lang="ru-RU" sz="1000" b="0" i="0" u="none" strike="noStrike" kern="1200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выплата заявителю субсидии на оплату жилого помещения и коммунальных услуг;</a:t>
                      </a:r>
                      <a:endParaRPr kumimoji="0" lang="ru-RU" sz="1000" b="0" i="0" u="none" strike="noStrike" kern="1200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577,5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601,7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627,0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9525" marR="9525" marT="9525" marB="0" anchor="ctr"/>
                </a:tc>
              </a:tr>
              <a:tr h="156849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Муниципальная программа "Развитие физической культуры и спорта в Александрово-Гайском муниципальном районе Саратовской области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2023-2025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год"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kumimoji="0" lang="ru-RU" sz="1000" b="0" i="0" u="none" strike="noStrike" kern="1200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 Создание условий для повышения уровня физической подготовки и занятий спортом детей и взрослых;</a:t>
                      </a:r>
                      <a:br>
                        <a:rPr kumimoji="0" lang="ru-RU" sz="1000" b="0" i="0" u="none" strike="noStrike" kern="1200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</a:br>
                      <a:r>
                        <a:rPr kumimoji="0" lang="ru-RU" sz="1000" b="0" i="0" u="none" strike="noStrike" kern="1200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Стимулирование и поддержка спортивных инициатив, создание условий для самореализации населения;</a:t>
                      </a:r>
                      <a:br>
                        <a:rPr kumimoji="0" lang="ru-RU" sz="1000" b="0" i="0" u="none" strike="noStrike" kern="1200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</a:br>
                      <a:r>
                        <a:rPr kumimoji="0" lang="ru-RU" sz="1000" b="0" i="0" u="none" strike="noStrike" kern="1200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 Обеспечение доступности населения к занятиям физической культурой и спортом;</a:t>
                      </a:r>
                      <a:br>
                        <a:rPr kumimoji="0" lang="ru-RU" sz="1000" b="0" i="0" u="none" strike="noStrike" kern="1200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</a:br>
                      <a:r>
                        <a:rPr kumimoji="0" lang="ru-RU" sz="1000" b="0" i="0" u="none" strike="noStrike" kern="1200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 Развитие инфраструктуры отрасли, укрепление ее материально-технической базы;</a:t>
                      </a:r>
                      <a:br>
                        <a:rPr kumimoji="0" lang="ru-RU" sz="1000" b="0" i="0" u="none" strike="noStrike" kern="1200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</a:br>
                      <a:r>
                        <a:rPr kumimoji="0" lang="ru-RU" sz="1000" b="0" i="0" u="none" strike="noStrike" kern="1200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Эффективное выполнение полномочий администрации по физической культуре и спорту  подведомственных бюджетных учреждений. </a:t>
                      </a:r>
                      <a:br>
                        <a:rPr kumimoji="0" lang="ru-RU" sz="1000" b="0" i="0" u="none" strike="noStrike" kern="1200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</a:br>
                      <a:r>
                        <a:rPr kumimoji="0" lang="ru-RU" sz="1000" b="0" i="0" u="none" strike="noStrike" kern="1200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Увеличение доли населения, систематически занимающегося в спортивных секциях и иных объединениях спортивной направленности в Александрово-Гайском районе.</a:t>
                      </a:r>
                      <a:br>
                        <a:rPr kumimoji="0" lang="ru-RU" sz="1000" b="0" i="0" u="none" strike="noStrike" kern="1200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</a:br>
                      <a:r>
                        <a:rPr kumimoji="0" lang="ru-RU" sz="1000" b="0" i="0" u="none" strike="noStrike" kern="1200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увеличение доли населения,  принимающего участие в физкультурных и спортивных </a:t>
                      </a:r>
                      <a:r>
                        <a:rPr kumimoji="0" lang="ru-RU" sz="1000" b="0" i="0" u="none" strike="noStrike" kern="1200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мероприятий</a:t>
                      </a:r>
                      <a:endParaRPr kumimoji="0" lang="ru-RU" sz="1000" b="0" i="0" u="none" strike="noStrike" kern="1200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11 171,3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8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352,7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9 171,3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259632" y="260648"/>
            <a:ext cx="69847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Объем бюджетных ассигнований на реализацию муниципальных программ (продолжение)</a:t>
            </a:r>
          </a:p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D73B7-9998-4402-BDD1-87C345FC69DB}" type="slidenum">
              <a:rPr lang="ru-RU" smtClean="0"/>
              <a:pPr/>
              <a:t>30</a:t>
            </a:fld>
            <a:endParaRPr lang="ru-RU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323530" y="1183979"/>
          <a:ext cx="8568951" cy="4765301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1872207"/>
                <a:gridCol w="4176464"/>
                <a:gridCol w="864096"/>
                <a:gridCol w="936104"/>
                <a:gridCol w="720080"/>
              </a:tblGrid>
              <a:tr h="336653">
                <a:tc>
                  <a:txBody>
                    <a:bodyPr/>
                    <a:lstStyle/>
                    <a:p>
                      <a:pPr marL="0" algn="ctr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b="1" kern="1200" dirty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Наименование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b="1" kern="1200" dirty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Целевые показатели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b="1" kern="1200" dirty="0" smtClean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2023</a:t>
                      </a:r>
                      <a:endParaRPr kumimoji="0" lang="ru-RU" sz="1400" b="1" kern="1200" dirty="0">
                        <a:solidFill>
                          <a:schemeClr val="lt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b="1" kern="1200" dirty="0" smtClean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2024</a:t>
                      </a:r>
                      <a:endParaRPr kumimoji="0" lang="ru-RU" sz="1400" b="1" kern="1200" dirty="0">
                        <a:solidFill>
                          <a:schemeClr val="lt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b="1" kern="1200" dirty="0" smtClean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2025</a:t>
                      </a:r>
                      <a:endParaRPr kumimoji="0" lang="ru-RU" sz="1400" b="1" kern="1200" dirty="0">
                        <a:solidFill>
                          <a:schemeClr val="lt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9525" marR="9525" marT="9525" marB="0" anchor="ctr"/>
                </a:tc>
              </a:tr>
              <a:tr h="442864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Муниципальная программа "Реализация документов территориального планирования на территории Александрово-Гайского муниципального района"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2023-2025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гг.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 dirty="0">
                          <a:solidFill>
                            <a:srgbClr val="2D2D2D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В результате реализации Программы будут актуализированными документами территориального планирования, градостроительного зонирования в соответствие с основными принципами законодательства о градостроительстве.</a:t>
                      </a:r>
                      <a:br>
                        <a:rPr lang="ru-RU" sz="1000" b="0" i="0" u="none" strike="noStrike" dirty="0">
                          <a:solidFill>
                            <a:srgbClr val="2D2D2D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</a:br>
                      <a:r>
                        <a:rPr lang="ru-RU" sz="1000" b="0" i="0" u="none" strike="noStrike" dirty="0">
                          <a:solidFill>
                            <a:srgbClr val="2D2D2D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 Соблюдены все нормативные правовые акты градостроительной деятельности:</a:t>
                      </a:r>
                      <a:br>
                        <a:rPr lang="ru-RU" sz="1000" b="0" i="0" u="none" strike="noStrike" dirty="0">
                          <a:solidFill>
                            <a:srgbClr val="2D2D2D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</a:br>
                      <a:r>
                        <a:rPr lang="ru-RU" sz="1000" b="0" i="0" u="none" strike="noStrike" dirty="0">
                          <a:solidFill>
                            <a:srgbClr val="2D2D2D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- обеспечение устойчивого развития территорий на основе территориального планирования и градостроительного зонирования;</a:t>
                      </a:r>
                      <a:br>
                        <a:rPr lang="ru-RU" sz="1000" b="0" i="0" u="none" strike="noStrike" dirty="0">
                          <a:solidFill>
                            <a:srgbClr val="2D2D2D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</a:br>
                      <a:r>
                        <a:rPr lang="ru-RU" sz="1000" b="0" i="0" u="none" strike="noStrike" dirty="0">
                          <a:solidFill>
                            <a:srgbClr val="2D2D2D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- обеспечение сбалансированного учета экологических, экономических, социальных и иных факторов при осуществлении градостроительной деятельности;</a:t>
                      </a:r>
                      <a:br>
                        <a:rPr lang="ru-RU" sz="1000" b="0" i="0" u="none" strike="noStrike" dirty="0">
                          <a:solidFill>
                            <a:srgbClr val="2D2D2D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</a:br>
                      <a:r>
                        <a:rPr lang="ru-RU" sz="1000" b="0" i="0" u="none" strike="noStrike" dirty="0">
                          <a:solidFill>
                            <a:srgbClr val="2D2D2D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- осуществление градостроительной деятельности с соблюдением требований безопасности территорий, инженерно-технических требований, обеспечение предупреждений чрезвычайных ситуаций природного и техногенного характера, принятие мер по противодействию террористическим актам;</a:t>
                      </a:r>
                      <a:br>
                        <a:rPr lang="ru-RU" sz="1000" b="0" i="0" u="none" strike="noStrike" dirty="0">
                          <a:solidFill>
                            <a:srgbClr val="2D2D2D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</a:br>
                      <a:r>
                        <a:rPr lang="ru-RU" sz="1000" b="0" i="0" u="none" strike="noStrike" dirty="0">
                          <a:solidFill>
                            <a:srgbClr val="2D2D2D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- осуществление градостроительной деятельности с соблюдением требований сохранения объектов культурного наследия и особо охраняемых природных территорий;</a:t>
                      </a:r>
                      <a:br>
                        <a:rPr lang="ru-RU" sz="1000" b="0" i="0" u="none" strike="noStrike" dirty="0">
                          <a:solidFill>
                            <a:srgbClr val="2D2D2D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</a:br>
                      <a:r>
                        <a:rPr lang="ru-RU" sz="1000" b="0" i="0" u="none" strike="noStrike" dirty="0">
                          <a:solidFill>
                            <a:srgbClr val="2D2D2D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- участие граждан и их объединений в осуществлении градостроительной деятельности, обеспечение свободы такого участия.</a:t>
                      </a:r>
                      <a:br>
                        <a:rPr lang="ru-RU" sz="1000" b="0" i="0" u="none" strike="noStrike" dirty="0">
                          <a:solidFill>
                            <a:srgbClr val="2D2D2D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</a:br>
                      <a:r>
                        <a:rPr lang="ru-RU" sz="1000" b="0" i="0" u="none" strike="noStrike" dirty="0">
                          <a:solidFill>
                            <a:srgbClr val="2D2D2D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Совершенствование процедуры предоставления земельных участков и государственного кадастрового учета объектов недвижимости является составной частью задач по обеспечению устойчивости социально-экономического развития страны, решению социальных, экономических и экологических проблем, повышение качества жизни, улучшению инвестиционного климата и содействие развития района</a:t>
                      </a:r>
                      <a:r>
                        <a:rPr lang="ru-RU" sz="1000" b="0" i="0" u="none" strike="noStrike" dirty="0" smtClean="0">
                          <a:solidFill>
                            <a:srgbClr val="2D2D2D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.</a:t>
                      </a:r>
                      <a:endParaRPr lang="ru-RU" sz="1000" b="0" i="0" u="none" strike="noStrike" dirty="0">
                        <a:solidFill>
                          <a:srgbClr val="2D2D2D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1 310,0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60,0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50,0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259632" y="260648"/>
            <a:ext cx="69847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Объем бюджетных ассигнований на реализацию муниципальных программ (продолжение)</a:t>
            </a:r>
          </a:p>
          <a:p>
            <a:endParaRPr lang="ru-RU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D73B7-9998-4402-BDD1-87C345FC69DB}" type="slidenum">
              <a:rPr lang="ru-RU" smtClean="0"/>
              <a:pPr/>
              <a:t>31</a:t>
            </a:fld>
            <a:endParaRPr lang="ru-RU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323530" y="949662"/>
          <a:ext cx="8496943" cy="5458283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1656183"/>
                <a:gridCol w="4752528"/>
                <a:gridCol w="720080"/>
                <a:gridCol w="720080"/>
                <a:gridCol w="648072"/>
              </a:tblGrid>
              <a:tr h="267157">
                <a:tc>
                  <a:txBody>
                    <a:bodyPr/>
                    <a:lstStyle/>
                    <a:p>
                      <a:pPr marL="0" algn="ctr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b="1" kern="1200" dirty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Наименование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b="1" kern="1200" dirty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Целевые показатели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b="1" kern="1200" dirty="0" smtClean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2023</a:t>
                      </a:r>
                      <a:endParaRPr kumimoji="0" lang="ru-RU" sz="1400" b="1" kern="1200" dirty="0">
                        <a:solidFill>
                          <a:schemeClr val="lt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b="1" kern="1200" dirty="0" smtClean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2024</a:t>
                      </a:r>
                      <a:endParaRPr kumimoji="0" lang="ru-RU" sz="1400" b="1" kern="1200" dirty="0">
                        <a:solidFill>
                          <a:schemeClr val="lt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b="1" kern="1200" dirty="0" smtClean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2025</a:t>
                      </a:r>
                      <a:endParaRPr kumimoji="0" lang="ru-RU" sz="1400" b="1" kern="1200" dirty="0">
                        <a:solidFill>
                          <a:schemeClr val="lt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9525" marR="9525" marT="9525" marB="0" anchor="ctr"/>
                </a:tc>
              </a:tr>
              <a:tr h="519112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Муниципальная программа "Развитие образования в Александрово-Гайском муниципальном районе Саратовской области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2023-2025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годы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Доля детей, охваченных дошкольным образованием, от общей численности детей;</a:t>
                      </a:r>
                      <a:b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</a:b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отношение численности детей в возрасте 3 - 7 лет, которым предоставлена возможность получать услуги дошкольного образования, к общей численности детей в возрасте 3 - 7 лет;</a:t>
                      </a:r>
                      <a:b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</a:b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отношение среднемесячной заработной платы педагогических работников муниципальных дошкольных образовательных организаций к среднемесячной заработной плате организаций общего образования Александрово-Гайского муниципального района;</a:t>
                      </a:r>
                      <a:b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</a:b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численность обучающихся по программам общего образования в общеобразовательных организациях Александрово-Гайского муниципального района;</a:t>
                      </a:r>
                      <a:b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</a:b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численность обучающихся по программам общего образования в расчете на 1 учителя;</a:t>
                      </a:r>
                      <a:b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</a:b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удельный вес численности обучающихся в организациях общего образования, обучающихся по новым федеральным государственным образовательным стандартам;</a:t>
                      </a:r>
                      <a:b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</a:b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отношение среднего балла единого государственного экзамена (в расчете на 1 предмет) в 10 процентах школ с лучшими результатами единого государственного экзамена к среднему баллу единого государственного экзамена (в расчете на 1 предмет) в 10 процентах школ с худшими результатами единого государственного экзамена;</a:t>
                      </a:r>
                      <a:b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</a:b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доля выпускников муниципальных общеобразовательных организаций, не сдавших единый государственный экзамен, в общей численности выпускников государственных (муниципальных) общеобразовательных организаций;</a:t>
                      </a:r>
                      <a:b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</a:b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отношение среднемесячной заработной платы педагогических работников образовательных организаций общего образования к среднемесячной заработной плате в экономике Саратовской области;</a:t>
                      </a:r>
                      <a:b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</a:b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количество персональных компьютеров в расчете на 10 учащихся общеобразовательных школ;</a:t>
                      </a:r>
                      <a:b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</a:b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количество общеобразовательных организаций, имеющих скорость доступа к сети "Интернет" не менее 2 Мб/с;</a:t>
                      </a:r>
                      <a:b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</a:b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доля обучающихся, которым предоставлены от 80 до 100 процентов основных видов условий обучения (в общей численности обучающихся по программам общего образования);</a:t>
                      </a:r>
                      <a:b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</a:b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доля детей и молодежи в возрасте 5 - 18 лет, охваченных образовательными программами дополнительного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образования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312 854,7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000" b="0" i="0" u="none" strike="noStrike" kern="1200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301 329,5</a:t>
                      </a:r>
                      <a:endParaRPr kumimoji="0" lang="ru-RU" sz="1000" b="0" i="0" u="none" strike="noStrike" kern="1200" dirty="0" smtClean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000" b="0" i="0" u="none" strike="noStrike" kern="1200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292 075,6</a:t>
                      </a:r>
                      <a:endParaRPr kumimoji="0" lang="ru-RU" sz="1000" b="0" i="0" u="none" strike="noStrike" kern="1200" dirty="0" smtClean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259632" y="260648"/>
            <a:ext cx="69847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Объем бюджетных ассигнований на реализацию муниципальных программ (продолжение)</a:t>
            </a:r>
          </a:p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D73B7-9998-4402-BDD1-87C345FC69DB}" type="slidenum">
              <a:rPr lang="ru-RU" smtClean="0"/>
              <a:pPr/>
              <a:t>32</a:t>
            </a:fld>
            <a:endParaRPr lang="ru-RU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323530" y="980730"/>
          <a:ext cx="8568950" cy="3384803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1684494"/>
                <a:gridCol w="4833768"/>
                <a:gridCol w="732389"/>
                <a:gridCol w="732389"/>
                <a:gridCol w="585910"/>
              </a:tblGrid>
              <a:tr h="461079">
                <a:tc>
                  <a:txBody>
                    <a:bodyPr/>
                    <a:lstStyle/>
                    <a:p>
                      <a:pPr marL="0" algn="ctr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b="1" kern="1200" dirty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Наименование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b="1" kern="1200" dirty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Целевые показатели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b="1" kern="1200" dirty="0" smtClean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2023</a:t>
                      </a:r>
                      <a:endParaRPr kumimoji="0" lang="ru-RU" sz="1400" b="1" kern="1200" dirty="0">
                        <a:solidFill>
                          <a:schemeClr val="lt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b="1" kern="1200" dirty="0" smtClean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2024</a:t>
                      </a:r>
                      <a:endParaRPr kumimoji="0" lang="ru-RU" sz="1400" b="1" kern="1200" dirty="0">
                        <a:solidFill>
                          <a:schemeClr val="lt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b="1" kern="1200" dirty="0" smtClean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2025</a:t>
                      </a:r>
                      <a:endParaRPr kumimoji="0" lang="ru-RU" sz="1400" b="1" kern="1200" dirty="0">
                        <a:solidFill>
                          <a:schemeClr val="lt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9525" marR="9525" marT="9525" marB="0" anchor="ctr"/>
                </a:tc>
              </a:tr>
              <a:tr h="177116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Муниципальная программа "Развитие транспортной системы Александрово-Гайского муниципального района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2023-2025гг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."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r>
                        <a:rPr kumimoji="0" lang="ru-RU" sz="1000" b="0" i="0" u="none" strike="noStrike" kern="1200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протяженность автомобильных дорого общего пользования местного значения на территории муниципального района- 556,0 км</a:t>
                      </a:r>
                    </a:p>
                    <a:p>
                      <a:r>
                        <a:rPr kumimoji="0" lang="ru-RU" sz="1000" b="0" i="0" u="none" strike="noStrike" kern="1200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 </a:t>
                      </a:r>
                    </a:p>
                    <a:p>
                      <a:r>
                        <a:rPr kumimoji="0" lang="ru-RU" sz="1000" b="0" i="0" u="none" strike="noStrike" kern="1200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2023г</a:t>
                      </a:r>
                      <a:r>
                        <a:rPr kumimoji="0" lang="ru-RU" sz="1000" b="0" i="0" u="none" strike="noStrike" kern="1200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.</a:t>
                      </a:r>
                    </a:p>
                    <a:p>
                      <a:r>
                        <a:rPr kumimoji="0" lang="ru-RU" sz="1000" b="0" i="0" u="none" strike="noStrike" kern="1200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-проведение ремонта автомобильных дорог  протяженностью               1,38 км.</a:t>
                      </a:r>
                    </a:p>
                    <a:p>
                      <a:r>
                        <a:rPr kumimoji="0" lang="ru-RU" sz="1000" b="0" i="0" u="none" strike="noStrike" kern="1200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2024г</a:t>
                      </a:r>
                      <a:r>
                        <a:rPr kumimoji="0" lang="ru-RU" sz="1000" b="0" i="0" u="none" strike="noStrike" kern="1200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.</a:t>
                      </a:r>
                    </a:p>
                    <a:p>
                      <a:r>
                        <a:rPr kumimoji="0" lang="ru-RU" sz="1000" b="0" i="0" u="none" strike="noStrike" kern="1200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--проведение ремонта автомобильных дорог  протяженностью                 3,9  км.</a:t>
                      </a:r>
                    </a:p>
                    <a:p>
                      <a:r>
                        <a:rPr kumimoji="0" lang="ru-RU" sz="1000" b="0" i="0" u="none" strike="noStrike" kern="1200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2025 </a:t>
                      </a:r>
                      <a:r>
                        <a:rPr kumimoji="0" lang="ru-RU" sz="1000" b="0" i="0" u="none" strike="noStrike" kern="1200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г.</a:t>
                      </a:r>
                    </a:p>
                    <a:p>
                      <a:r>
                        <a:rPr kumimoji="0" lang="ru-RU" sz="1000" b="0" i="0" u="none" strike="noStrike" kern="1200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проведение ремонта автомобильных дорог  протяженностью                 12,00 км.</a:t>
                      </a:r>
                    </a:p>
                    <a:p>
                      <a:pPr algn="l" fontAlgn="b"/>
                      <a:r>
                        <a:rPr kumimoji="0" lang="ru-RU" sz="1000" b="0" i="0" u="none" strike="noStrike" kern="1200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/>
                      </a:r>
                      <a:br>
                        <a:rPr kumimoji="0" lang="ru-RU" sz="1000" b="0" i="0" u="none" strike="noStrike" kern="1200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</a:br>
                      <a:r>
                        <a:rPr kumimoji="0" lang="ru-RU" sz="1000" b="0" i="0" u="none" strike="noStrike" kern="1200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/>
                      </a:r>
                      <a:br>
                        <a:rPr kumimoji="0" lang="ru-RU" sz="1000" b="0" i="0" u="none" strike="noStrike" kern="1200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</a:br>
                      <a:endParaRPr kumimoji="0" lang="ru-RU" sz="1000" b="0" i="0" u="none" strike="noStrike" kern="1200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000" b="0" i="0" u="none" strike="noStrike" kern="1200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13 400,0</a:t>
                      </a:r>
                      <a:endParaRPr kumimoji="0" lang="ru-RU" sz="1000" b="0" i="0" u="none" strike="noStrike" kern="1200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000" b="0" i="0" u="none" strike="noStrike" kern="1200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14 900,0</a:t>
                      </a:r>
                      <a:endParaRPr kumimoji="0" lang="ru-RU" sz="1000" b="0" i="0" u="none" strike="noStrike" kern="1200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000" b="0" i="0" u="none" strike="noStrike" kern="1200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16 400,0</a:t>
                      </a:r>
                      <a:endParaRPr kumimoji="0" lang="ru-RU" sz="1000" b="0" i="0" u="none" strike="noStrike" kern="1200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  <a:cs typeface="+mn-cs"/>
                      </a:endParaRPr>
                    </a:p>
                  </a:txBody>
                  <a:tcPr marL="9525" marR="9525" marT="9525" marB="0" anchor="ctr"/>
                </a:tc>
              </a:tr>
              <a:tr h="108539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Муниципальная программа "Информационное общество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20223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год и плановый период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2024-2025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годов"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Увеличение количества реализуемых экземпляров газеты "Заволжские степи" на 1%, Увеличение объемов площадей газеты, выделяемых под материалы о деятельности представительных и исполнительных органов власти и о реализации приоритетных направлений социально-экономического развития и иной официальной информации до 42 тыс. кв. см. в год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852,0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852,0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852,0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259632" y="260648"/>
            <a:ext cx="69847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Объем бюджетных ассигнований на реализацию муниципальных программ (продолжение)</a:t>
            </a:r>
          </a:p>
          <a:p>
            <a:endParaRPr lang="ru-RU" dirty="0">
              <a:latin typeface="PT Astra Serif" pitchFamily="18" charset="-52"/>
              <a:ea typeface="PT Astra Serif" pitchFamily="18" charset="-52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D73B7-9998-4402-BDD1-87C345FC69DB}" type="slidenum">
              <a:rPr lang="ru-RU" smtClean="0"/>
              <a:pPr/>
              <a:t>33</a:t>
            </a:fld>
            <a:endParaRPr lang="ru-RU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323530" y="980728"/>
          <a:ext cx="8496943" cy="441384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1656182"/>
                <a:gridCol w="4752529"/>
                <a:gridCol w="720080"/>
                <a:gridCol w="720080"/>
                <a:gridCol w="648072"/>
              </a:tblGrid>
              <a:tr h="527833">
                <a:tc>
                  <a:txBody>
                    <a:bodyPr/>
                    <a:lstStyle/>
                    <a:p>
                      <a:pPr marL="0" algn="ctr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b="1" kern="1200" dirty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Наименование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b="1" kern="1200" dirty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Целевые показатели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b="1" kern="1200" dirty="0" smtClean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2023</a:t>
                      </a:r>
                      <a:endParaRPr kumimoji="0" lang="ru-RU" sz="1400" b="1" kern="1200" dirty="0">
                        <a:solidFill>
                          <a:schemeClr val="lt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b="1" kern="1200" dirty="0" smtClean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2024</a:t>
                      </a:r>
                      <a:endParaRPr kumimoji="0" lang="ru-RU" sz="1400" b="1" kern="1200" dirty="0">
                        <a:solidFill>
                          <a:schemeClr val="lt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b="1" kern="1200" dirty="0" smtClean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/>
                        </a:rPr>
                        <a:t>2025</a:t>
                      </a:r>
                      <a:endParaRPr kumimoji="0" lang="ru-RU" sz="1400" b="1" kern="1200" dirty="0">
                        <a:solidFill>
                          <a:schemeClr val="lt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/>
                      </a:endParaRPr>
                    </a:p>
                  </a:txBody>
                  <a:tcPr marL="9525" marR="9525" marT="9525" marB="0" anchor="ctr"/>
                </a:tc>
              </a:tr>
              <a:tr h="228047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Муниципальная программа "Энергосбережение и повышение энергетической эффективности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2023-2025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годы в Александрово-Гайского муниципальном районе Саратовской области"        </a:t>
                      </a:r>
                      <a:b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</a:b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Доля объема электрической энергии (далее - ЭЭ), расчеты за которую осуществляются с использованием приборов учета, в общем объеме ЭЭ, потребляемой на территории муниципального образования (далее - МР):</a:t>
                      </a:r>
                      <a:b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</a:b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2018 год - 100%;</a:t>
                      </a:r>
                      <a:b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</a:b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2019 год - 100%;</a:t>
                      </a:r>
                      <a:b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</a:b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2020 год - 100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%;</a:t>
                      </a:r>
                    </a:p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2021 год – 100%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/>
                      </a:r>
                      <a:b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</a:b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 доля объема тепловой энергии (далее - ТЭ), расчеты за которую осуществляются с использованием приборов учета, в общем объеме ТЭ, потребляемой на территории МР:</a:t>
                      </a:r>
                      <a:b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</a:b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2018 год - 90%;</a:t>
                      </a:r>
                      <a:b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</a:b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2019 год - 93%;</a:t>
                      </a:r>
                      <a:b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</a:b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2020 год - 93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%.</a:t>
                      </a:r>
                    </a:p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2021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 год – 95%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/>
                      </a:r>
                      <a:b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</a:b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14 000,0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8 000,0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4 500,0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9525" marR="9525" marT="9525" marB="0" anchor="ctr"/>
                </a:tc>
              </a:tr>
              <a:tr h="129614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Муниципальная программа "Развитие культуры Александрово-Гайского муниципального района Саратовской области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2023-2025гг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Количество обслуженного населения учреждениями сферы культуры, в том числе нестационарными формами и в электронном виде - с 73,2 тыс. человек в 2017 году до 95,1 тыс. человек в 2021 году;</a:t>
                      </a:r>
                      <a:br>
                        <a:rPr lang="ru-RU" sz="1000" b="0" i="0" u="none" strike="noStrike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</a:b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Доля детей, привлекаемых к участию в творческих мероприятиях - с 31,9 процента в 2017 году до 39,9 процентов в 2021 году</a:t>
                      </a:r>
                      <a:br>
                        <a:rPr lang="ru-RU" sz="1000" b="0" i="0" u="none" strike="noStrike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</a:br>
                      <a:endParaRPr lang="ru-RU" sz="1000" b="0" i="0" u="none" strike="noStrike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17 062,1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12 355,8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10 158,8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9525" marR="9525" marT="9525" marB="0" anchor="ctr"/>
                </a:tc>
              </a:tr>
              <a:tr h="29433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Всего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386 941,7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346 531,7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333 934,7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259632" y="260648"/>
            <a:ext cx="69847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Объем бюджетных ассигнований на реализацию муниципальных программ (продолжение)</a:t>
            </a:r>
          </a:p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D73B7-9998-4402-BDD1-87C345FC69DB}" type="slidenum">
              <a:rPr lang="ru-RU" smtClean="0"/>
              <a:pPr/>
              <a:t>34</a:t>
            </a:fld>
            <a:endParaRPr lang="ru-RU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467544" y="476673"/>
          <a:ext cx="8352928" cy="8640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52928"/>
              </a:tblGrid>
              <a:tr h="864095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Разработчиком презентации «Бюджет для граждан» является Финансовое управление администрации Александрово-Гайского муниципального района</a:t>
                      </a:r>
                      <a:endParaRPr lang="ru-RU" sz="1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187624" y="1772818"/>
          <a:ext cx="6984776" cy="42450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92388"/>
                <a:gridCol w="3492388"/>
              </a:tblGrid>
              <a:tr h="344061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PT Astra Serif" pitchFamily="18" charset="-52"/>
                          <a:ea typeface="PT Astra Serif" pitchFamily="18" charset="-52"/>
                        </a:rPr>
                        <a:t>Контактная информация</a:t>
                      </a:r>
                    </a:p>
                  </a:txBody>
                  <a:tcPr>
                    <a:cell3D prstMaterial="dkEdge">
                      <a:bevel prst="relaxedInset"/>
                      <a:lightRig rig="flood" dir="t"/>
                    </a:cell3D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71494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PT Astra Serif" pitchFamily="18" charset="-52"/>
                          <a:ea typeface="PT Astra Serif" pitchFamily="18" charset="-52"/>
                        </a:rPr>
                        <a:t>Начальник</a:t>
                      </a:r>
                      <a:r>
                        <a:rPr lang="ru-RU" sz="1600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PT Astra Serif" pitchFamily="18" charset="-52"/>
                          <a:ea typeface="PT Astra Serif" pitchFamily="18" charset="-52"/>
                        </a:rPr>
                        <a:t> Финансового управления</a:t>
                      </a:r>
                      <a:endParaRPr lang="ru-RU" sz="16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PT Astra Serif" pitchFamily="18" charset="-52"/>
                          <a:ea typeface="PT Astra Serif" pitchFamily="18" charset="-52"/>
                        </a:rPr>
                        <a:t>Кравченко Татьяна Николаевна</a:t>
                      </a:r>
                      <a:endParaRPr lang="ru-RU" sz="1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cell3D prstMaterial="dkEdge">
                      <a:bevel prst="relaxedInset"/>
                      <a:lightRig rig="flood" dir="t"/>
                    </a:cell3D>
                  </a:tcPr>
                </a:tc>
              </a:tr>
              <a:tr h="1259088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PT Astra Serif" pitchFamily="18" charset="-52"/>
                          <a:ea typeface="PT Astra Serif" pitchFamily="18" charset="-52"/>
                        </a:rPr>
                        <a:t>Адрес</a:t>
                      </a:r>
                      <a:endParaRPr lang="ru-RU" sz="16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PT Astra Serif" pitchFamily="18" charset="-52"/>
                          <a:ea typeface="PT Astra Serif" pitchFamily="18" charset="-52"/>
                        </a:rPr>
                        <a:t>413370, Саратовская область, </a:t>
                      </a:r>
                      <a:r>
                        <a:rPr lang="ru-RU" sz="160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PT Astra Serif" pitchFamily="18" charset="-52"/>
                          <a:ea typeface="PT Astra Serif" pitchFamily="18" charset="-52"/>
                        </a:rPr>
                        <a:t>Александрово-гайский</a:t>
                      </a:r>
                      <a:r>
                        <a:rPr lang="ru-RU" sz="1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PT Astra Serif" pitchFamily="18" charset="-52"/>
                          <a:ea typeface="PT Astra Serif" pitchFamily="18" charset="-52"/>
                        </a:rPr>
                        <a:t> район, с. Александров Гай, </a:t>
                      </a:r>
                      <a:r>
                        <a:rPr lang="ru-RU" sz="160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PT Astra Serif" pitchFamily="18" charset="-52"/>
                          <a:ea typeface="PT Astra Serif" pitchFamily="18" charset="-52"/>
                        </a:rPr>
                        <a:t>ул</a:t>
                      </a:r>
                      <a:r>
                        <a:rPr lang="ru-RU" sz="1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PT Astra Serif" pitchFamily="18" charset="-52"/>
                          <a:ea typeface="PT Astra Serif" pitchFamily="18" charset="-52"/>
                        </a:rPr>
                        <a:t> Красного Бойца 50</a:t>
                      </a:r>
                      <a:endParaRPr lang="ru-RU" sz="16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cell3D prstMaterial="dkEdge">
                      <a:bevel prst="relaxedInset"/>
                      <a:lightRig rig="flood" dir="t"/>
                    </a:cell3D>
                  </a:tcPr>
                </a:tc>
              </a:tr>
              <a:tr h="474676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PT Astra Serif" pitchFamily="18" charset="-52"/>
                          <a:ea typeface="PT Astra Serif" pitchFamily="18" charset="-52"/>
                        </a:rPr>
                        <a:t>Телефон</a:t>
                      </a:r>
                      <a:endParaRPr lang="ru-RU" sz="16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PT Astra Serif" pitchFamily="18" charset="-52"/>
                          <a:ea typeface="PT Astra Serif" pitchFamily="18" charset="-52"/>
                        </a:rPr>
                        <a:t>8 (845-78)</a:t>
                      </a:r>
                      <a:r>
                        <a:rPr lang="ru-RU" sz="1600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PT Astra Serif" pitchFamily="18" charset="-52"/>
                          <a:ea typeface="PT Astra Serif" pitchFamily="18" charset="-52"/>
                        </a:rPr>
                        <a:t> 2-21-71</a:t>
                      </a:r>
                      <a:endParaRPr lang="ru-RU" sz="16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cell3D prstMaterial="dkEdge">
                      <a:bevel prst="relaxedInset"/>
                      <a:lightRig rig="flood" dir="t"/>
                    </a:cell3D>
                  </a:tcPr>
                </a:tc>
              </a:tr>
              <a:tr h="674039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PT Astra Serif" pitchFamily="18" charset="-52"/>
                          <a:ea typeface="PT Astra Serif" pitchFamily="18" charset="-52"/>
                        </a:rPr>
                        <a:t>Адрес электронной почты</a:t>
                      </a:r>
                      <a:endParaRPr lang="ru-RU" sz="16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PT Astra Serif" pitchFamily="18" charset="-52"/>
                          <a:ea typeface="PT Astra Serif" pitchFamily="18" charset="-52"/>
                        </a:rPr>
                        <a:t>algai_fin@mail.ru</a:t>
                      </a:r>
                      <a:endParaRPr lang="ru-RU" sz="16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cell3D prstMaterial="dkEdge">
                      <a:bevel prst="relaxedInset"/>
                      <a:lightRig rig="flood" dir="t"/>
                    </a:cell3D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D73B7-9998-4402-BDD1-87C345FC69DB}" type="slidenum">
              <a:rPr lang="ru-RU" smtClean="0"/>
              <a:pPr/>
              <a:t>35</a:t>
            </a:fld>
            <a:endParaRPr lang="ru-RU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259632" y="1340768"/>
            <a:ext cx="6768752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СПАСИБО ЗА ВНИМАНИЕ</a:t>
            </a:r>
            <a:endParaRPr lang="ru-RU" b="1" dirty="0">
              <a:effectLst>
                <a:glow rad="101600">
                  <a:schemeClr val="accent1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D73B7-9998-4402-BDD1-87C345FC69DB}" type="slidenum">
              <a:rPr lang="ru-RU" smtClean="0"/>
              <a:pPr/>
              <a:t>36</a:t>
            </a:fld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9551_3aeed595fb2c3671da3fa1fced272abc4b7a3c7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0707422">
            <a:off x="179859" y="690220"/>
            <a:ext cx="2101835" cy="1675530"/>
          </a:xfrm>
          <a:prstGeom prst="rect">
            <a:avLst/>
          </a:prstGeom>
          <a:ln w="1905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23728" y="836713"/>
            <a:ext cx="6768752" cy="5688631"/>
          </a:xfrm>
        </p:spPr>
        <p:txBody>
          <a:bodyPr>
            <a:normAutofit/>
          </a:bodyPr>
          <a:lstStyle/>
          <a:p>
            <a:pPr algn="just">
              <a:spcBef>
                <a:spcPts val="0"/>
              </a:spcBef>
              <a:buNone/>
            </a:pPr>
            <a:r>
              <a:rPr lang="ru-RU" sz="1400" b="1" dirty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Бюджет – </a:t>
            </a:r>
            <a:r>
              <a:rPr lang="ru-RU" sz="1400" dirty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форма образования и расходования денежных средств, предназначенных для </a:t>
            </a:r>
            <a:r>
              <a:rPr lang="ru-RU" sz="14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финансового обеспечения </a:t>
            </a:r>
            <a:r>
              <a:rPr lang="ru-RU" sz="1400" dirty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задач и функций государства и местного самоуправления.</a:t>
            </a:r>
          </a:p>
          <a:p>
            <a:pPr algn="just">
              <a:spcBef>
                <a:spcPts val="0"/>
              </a:spcBef>
              <a:buNone/>
            </a:pPr>
            <a:r>
              <a:rPr lang="ru-RU" sz="1400" b="1" dirty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Б</a:t>
            </a:r>
            <a:r>
              <a:rPr lang="ru-RU" sz="1400" b="1" i="1" dirty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юд</a:t>
            </a:r>
            <a:r>
              <a:rPr lang="ru-RU" sz="1400" b="1" dirty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жетная  политика</a:t>
            </a:r>
            <a:r>
              <a:rPr lang="ru-RU" sz="1400" dirty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 </a:t>
            </a:r>
            <a:r>
              <a:rPr lang="ru-RU" sz="1400" b="1" dirty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– </a:t>
            </a:r>
            <a:r>
              <a:rPr lang="ru-RU" sz="1400" dirty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совокупность принимаемых решений, осуществляемых органами законодательной (представительной) и исполнительной власти мер, связанных с определением основных направлений развития бюджетных отношений и выработкой конкретных путей их использования в интересах граждан, общества и государства</a:t>
            </a:r>
            <a:r>
              <a:rPr lang="ru-RU" sz="14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.</a:t>
            </a:r>
          </a:p>
          <a:p>
            <a:pPr algn="just">
              <a:spcBef>
                <a:spcPts val="0"/>
              </a:spcBef>
              <a:buNone/>
            </a:pPr>
            <a:r>
              <a:rPr lang="ru-RU" sz="1400" b="1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Доходы бюджета</a:t>
            </a:r>
            <a:r>
              <a:rPr lang="ru-RU" sz="14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 </a:t>
            </a:r>
            <a:r>
              <a:rPr lang="ru-RU" sz="1400" b="1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–</a:t>
            </a:r>
            <a:r>
              <a:rPr lang="ru-RU" sz="14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 поступающие в бюджет денежные средства, за исключением средств, являющихся в соответствии с Бюджетным кодексом Российской Федерации источниками финансирования дефицита бюджета. </a:t>
            </a:r>
          </a:p>
          <a:p>
            <a:pPr algn="just">
              <a:spcBef>
                <a:spcPts val="0"/>
              </a:spcBef>
              <a:buNone/>
            </a:pPr>
            <a:endParaRPr lang="ru-RU" sz="1400" dirty="0" smtClean="0">
              <a:latin typeface="PT Astra Serif" pitchFamily="18" charset="-52"/>
              <a:ea typeface="PT Astra Serif" pitchFamily="18" charset="-52"/>
              <a:cs typeface="Times New Roman" pitchFamily="18" charset="0"/>
            </a:endParaRPr>
          </a:p>
          <a:p>
            <a:pPr algn="just">
              <a:spcBef>
                <a:spcPts val="0"/>
              </a:spcBef>
              <a:buNone/>
            </a:pPr>
            <a:endParaRPr lang="ru-RU" sz="1400" dirty="0">
              <a:latin typeface="PT Astra Serif" pitchFamily="18" charset="-52"/>
              <a:ea typeface="PT Astra Serif" pitchFamily="18" charset="-52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9"/>
            <a:ext cx="8229600" cy="57606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1</a:t>
            </a:r>
            <a:r>
              <a:rPr lang="ru-RU" sz="2700" b="1" dirty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. Основные понятия и термины</a:t>
            </a:r>
            <a:r>
              <a:rPr lang="ru-RU" dirty="0">
                <a:latin typeface="PT Astra Serif" pitchFamily="18" charset="-52"/>
                <a:ea typeface="PT Astra Serif" pitchFamily="18" charset="-52"/>
              </a:rPr>
              <a:t/>
            </a:r>
            <a:br>
              <a:rPr lang="ru-RU" dirty="0">
                <a:latin typeface="PT Astra Serif" pitchFamily="18" charset="-52"/>
                <a:ea typeface="PT Astra Serif" pitchFamily="18" charset="-52"/>
              </a:rPr>
            </a:br>
            <a:endParaRPr lang="ru-RU" dirty="0">
              <a:latin typeface="PT Astra Serif" pitchFamily="18" charset="-52"/>
              <a:ea typeface="PT Astra Serif" pitchFamily="18" charset="-52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2123728" y="3356992"/>
          <a:ext cx="6768752" cy="5257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68752"/>
              </a:tblGrid>
              <a:tr h="52578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Доходы  бюджета Александрово-Гайского муниципального района</a:t>
                      </a:r>
                      <a:endParaRPr lang="ru-RU" sz="140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</a:tr>
            </a:tbl>
          </a:graphicData>
        </a:graphic>
      </p:graphicFrame>
      <p:cxnSp>
        <p:nvCxnSpPr>
          <p:cNvPr id="12" name="Прямая со стрелкой 11"/>
          <p:cNvCxnSpPr/>
          <p:nvPr/>
        </p:nvCxnSpPr>
        <p:spPr>
          <a:xfrm>
            <a:off x="5364088" y="3717032"/>
            <a:ext cx="0" cy="216024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2123729" y="4005065"/>
          <a:ext cx="6768753" cy="24482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3453"/>
                <a:gridCol w="2263453"/>
                <a:gridCol w="2241847"/>
              </a:tblGrid>
              <a:tr h="2448271">
                <a:tc>
                  <a:txBody>
                    <a:bodyPr/>
                    <a:lstStyle/>
                    <a:p>
                      <a:pPr algn="l"/>
                      <a:r>
                        <a:rPr lang="ru-RU" sz="1200" u="sng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Налоговые доходы :</a:t>
                      </a:r>
                    </a:p>
                    <a:p>
                      <a:pPr algn="l">
                        <a:buFontTx/>
                        <a:buChar char="-"/>
                      </a:pPr>
                      <a:r>
                        <a:rPr lang="ru-RU" sz="100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налог на доходы физических</a:t>
                      </a:r>
                      <a:r>
                        <a:rPr lang="ru-RU" sz="10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 лиц;</a:t>
                      </a:r>
                    </a:p>
                    <a:p>
                      <a:pPr algn="l">
                        <a:buFontTx/>
                        <a:buChar char="-"/>
                      </a:pPr>
                      <a:r>
                        <a:rPr lang="ru-RU" sz="10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 акцизы по подакцизным товарам;</a:t>
                      </a:r>
                    </a:p>
                    <a:p>
                      <a:pPr algn="l">
                        <a:buFontTx/>
                        <a:buChar char="-"/>
                      </a:pPr>
                      <a:r>
                        <a:rPr lang="ru-RU" sz="10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единый сельскохозяйственный налог;</a:t>
                      </a:r>
                    </a:p>
                    <a:p>
                      <a:pPr algn="l">
                        <a:buFontTx/>
                        <a:buChar char="-"/>
                      </a:pPr>
                      <a:r>
                        <a:rPr lang="ru-RU" sz="10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Единый налог на вмененный доход для отдельных видов деятельности;</a:t>
                      </a:r>
                    </a:p>
                    <a:p>
                      <a:pPr algn="l">
                        <a:buFontTx/>
                        <a:buChar char="-"/>
                      </a:pPr>
                      <a:r>
                        <a:rPr lang="ru-RU" sz="10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государственная пошлина;</a:t>
                      </a:r>
                    </a:p>
                    <a:p>
                      <a:pPr algn="l">
                        <a:buFontTx/>
                        <a:buChar char="-"/>
                      </a:pPr>
                      <a:r>
                        <a:rPr lang="ru-RU" sz="10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 транспортный налог.</a:t>
                      </a:r>
                      <a:endParaRPr lang="ru-RU" sz="100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200" u="sng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Неналоговые доходы:</a:t>
                      </a:r>
                    </a:p>
                    <a:p>
                      <a:pPr algn="l">
                        <a:buFontTx/>
                        <a:buChar char="-"/>
                      </a:pPr>
                      <a:r>
                        <a:rPr lang="ru-RU" sz="10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доходы от использования муниципального имущества;</a:t>
                      </a:r>
                    </a:p>
                    <a:p>
                      <a:pPr algn="l">
                        <a:buFontTx/>
                        <a:buChar char="-"/>
                      </a:pPr>
                      <a:r>
                        <a:rPr lang="ru-RU" sz="10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доходы от оказания платных услуг и компенсации затрат государства;</a:t>
                      </a:r>
                    </a:p>
                    <a:p>
                      <a:pPr algn="l">
                        <a:buFontTx/>
                        <a:buChar char="-"/>
                      </a:pPr>
                      <a:r>
                        <a:rPr lang="ru-RU" sz="10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плата за негативное воздействие на окружающую среду;</a:t>
                      </a:r>
                    </a:p>
                    <a:p>
                      <a:pPr algn="l">
                        <a:buFontTx/>
                        <a:buChar char="-"/>
                      </a:pPr>
                      <a:r>
                        <a:rPr lang="ru-RU" sz="10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доходы от продажи материальных и нематериальных активов;</a:t>
                      </a:r>
                    </a:p>
                    <a:p>
                      <a:pPr algn="l">
                        <a:buFontTx/>
                        <a:buChar char="-"/>
                      </a:pPr>
                      <a:r>
                        <a:rPr lang="ru-RU" sz="10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штрафы, санкции, возмещение ущерба;</a:t>
                      </a:r>
                    </a:p>
                    <a:p>
                      <a:pPr algn="l">
                        <a:buFontTx/>
                        <a:buNone/>
                      </a:pPr>
                      <a:r>
                        <a:rPr lang="ru-RU" sz="10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- прочие неналоговые доходы.</a:t>
                      </a:r>
                      <a:endParaRPr lang="ru-RU" sz="1000" dirty="0">
                        <a:solidFill>
                          <a:schemeClr val="bg1"/>
                        </a:solidFill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i="0" u="sng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Безвозмездные поступления:</a:t>
                      </a:r>
                    </a:p>
                    <a:p>
                      <a:r>
                        <a:rPr lang="ru-RU" sz="100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- дотации;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ru-RU" sz="100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субсидии;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ru-RU" sz="10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субвенции;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ru-RU" sz="1000" baseline="0" dirty="0" smtClean="0">
                          <a:solidFill>
                            <a:schemeClr val="bg1"/>
                          </a:solidFill>
                          <a:latin typeface="PT Astra Serif" pitchFamily="18" charset="-52"/>
                          <a:ea typeface="PT Astra Serif" pitchFamily="18" charset="-52"/>
                        </a:rPr>
                        <a:t>иные межбюджетные трансферты.</a:t>
                      </a:r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</a:tr>
            </a:tbl>
          </a:graphicData>
        </a:graphic>
      </p:graphicFrame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D73B7-9998-4402-BDD1-87C345FC69DB}" type="slidenum">
              <a:rPr lang="ru-RU" smtClean="0"/>
              <a:pPr/>
              <a:t>4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57948_1479465970-1-1024x68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1092906">
            <a:off x="328585" y="2410958"/>
            <a:ext cx="2824096" cy="2237253"/>
          </a:xfrm>
          <a:prstGeom prst="rect">
            <a:avLst/>
          </a:prstGeom>
          <a:ln>
            <a:solidFill>
              <a:schemeClr val="bg2">
                <a:lumMod val="75000"/>
              </a:schemeClr>
            </a:solidFill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 rot="10800000" flipV="1">
            <a:off x="342597" y="194708"/>
            <a:ext cx="8549883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Расходы бюджета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выплачиваемые из бюджета денежные средства, за исключением средств, являющихся в соответствии с Бюджетным кодексом Российской Федерации источниками финансирования дефицита бюджета. </a:t>
            </a:r>
          </a:p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8" name="Таблица 17"/>
          <p:cNvGraphicFramePr>
            <a:graphicFrameLocks noGrp="1"/>
          </p:cNvGraphicFramePr>
          <p:nvPr/>
        </p:nvGraphicFramePr>
        <p:xfrm>
          <a:off x="3131840" y="1124745"/>
          <a:ext cx="5760640" cy="6480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60640"/>
              </a:tblGrid>
              <a:tr h="648073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Расходы бюджета Александрово-Гайского муниципального района</a:t>
                      </a:r>
                      <a:endParaRPr lang="ru-RU" sz="1800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</a:tr>
            </a:tbl>
          </a:graphicData>
        </a:graphic>
      </p:graphicFrame>
      <p:graphicFrame>
        <p:nvGraphicFramePr>
          <p:cNvPr id="19" name="Таблица 18"/>
          <p:cNvGraphicFramePr>
            <a:graphicFrameLocks noGrp="1"/>
          </p:cNvGraphicFramePr>
          <p:nvPr/>
        </p:nvGraphicFramePr>
        <p:xfrm>
          <a:off x="4355976" y="1988840"/>
          <a:ext cx="4536504" cy="571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36504"/>
              </a:tblGrid>
              <a:tr h="571500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Общегосударственные вопросы</a:t>
                      </a:r>
                      <a:endParaRPr lang="ru-RU" sz="1600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</a:tr>
            </a:tbl>
          </a:graphicData>
        </a:graphic>
      </p:graphicFrame>
      <p:graphicFrame>
        <p:nvGraphicFramePr>
          <p:cNvPr id="20" name="Таблица 19"/>
          <p:cNvGraphicFramePr>
            <a:graphicFrameLocks noGrp="1"/>
          </p:cNvGraphicFramePr>
          <p:nvPr/>
        </p:nvGraphicFramePr>
        <p:xfrm>
          <a:off x="4355976" y="2354600"/>
          <a:ext cx="4536504" cy="571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36504"/>
              </a:tblGrid>
              <a:tr h="571500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Национальная</a:t>
                      </a:r>
                      <a:r>
                        <a:rPr lang="ru-RU" sz="1600" baseline="0" dirty="0" smtClean="0"/>
                        <a:t> экономика</a:t>
                      </a:r>
                      <a:endParaRPr lang="ru-RU" sz="1600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</a:tr>
            </a:tbl>
          </a:graphicData>
        </a:graphic>
      </p:graphicFrame>
      <p:graphicFrame>
        <p:nvGraphicFramePr>
          <p:cNvPr id="21" name="Таблица 20"/>
          <p:cNvGraphicFramePr>
            <a:graphicFrameLocks noGrp="1"/>
          </p:cNvGraphicFramePr>
          <p:nvPr/>
        </p:nvGraphicFramePr>
        <p:xfrm>
          <a:off x="4355976" y="2778028"/>
          <a:ext cx="4536504" cy="571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36504"/>
              </a:tblGrid>
              <a:tr h="571500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Коммунальное</a:t>
                      </a:r>
                      <a:r>
                        <a:rPr lang="ru-RU" sz="1600" baseline="0" dirty="0" smtClean="0"/>
                        <a:t> хозяйство</a:t>
                      </a:r>
                      <a:endParaRPr lang="ru-RU" sz="1600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</a:tr>
            </a:tbl>
          </a:graphicData>
        </a:graphic>
      </p:graphicFrame>
      <p:graphicFrame>
        <p:nvGraphicFramePr>
          <p:cNvPr id="22" name="Таблица 21"/>
          <p:cNvGraphicFramePr>
            <a:graphicFrameLocks noGrp="1"/>
          </p:cNvGraphicFramePr>
          <p:nvPr/>
        </p:nvGraphicFramePr>
        <p:xfrm>
          <a:off x="4355976" y="3146688"/>
          <a:ext cx="4536504" cy="335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36504"/>
              </a:tblGrid>
              <a:tr h="335280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Образование</a:t>
                      </a:r>
                      <a:endParaRPr lang="ru-RU" sz="1600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</a:tr>
            </a:tbl>
          </a:graphicData>
        </a:graphic>
      </p:graphicFrame>
      <p:graphicFrame>
        <p:nvGraphicFramePr>
          <p:cNvPr id="23" name="Таблица 22"/>
          <p:cNvGraphicFramePr>
            <a:graphicFrameLocks noGrp="1"/>
          </p:cNvGraphicFramePr>
          <p:nvPr/>
        </p:nvGraphicFramePr>
        <p:xfrm>
          <a:off x="4355976" y="3512448"/>
          <a:ext cx="4536504" cy="571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36504"/>
              </a:tblGrid>
              <a:tr h="571500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Культура, кинематография</a:t>
                      </a:r>
                      <a:endParaRPr lang="ru-RU" sz="1600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</a:tr>
            </a:tbl>
          </a:graphicData>
        </a:graphic>
      </p:graphicFrame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355976" y="3883289"/>
          <a:ext cx="4536504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36504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Социальная политика</a:t>
                      </a:r>
                      <a:endParaRPr lang="ru-RU" sz="1600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</a:tr>
            </a:tbl>
          </a:graphicData>
        </a:graphic>
      </p:graphicFrame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4355976" y="4254128"/>
          <a:ext cx="4536504" cy="571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36504"/>
              </a:tblGrid>
              <a:tr h="571500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Физическая культура</a:t>
                      </a:r>
                      <a:r>
                        <a:rPr lang="ru-RU" sz="1600" baseline="0" dirty="0" smtClean="0"/>
                        <a:t> и спорт</a:t>
                      </a:r>
                      <a:endParaRPr lang="ru-RU" sz="1600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</a:tr>
            </a:tbl>
          </a:graphicData>
        </a:graphic>
      </p:graphicFrame>
      <p:graphicFrame>
        <p:nvGraphicFramePr>
          <p:cNvPr id="26" name="Таблица 25"/>
          <p:cNvGraphicFramePr>
            <a:graphicFrameLocks noGrp="1"/>
          </p:cNvGraphicFramePr>
          <p:nvPr/>
        </p:nvGraphicFramePr>
        <p:xfrm>
          <a:off x="4355976" y="4624968"/>
          <a:ext cx="4536504" cy="571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36504"/>
              </a:tblGrid>
              <a:tr h="571500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Средства массовой информации</a:t>
                      </a:r>
                      <a:endParaRPr lang="ru-RU" sz="1600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</a:tr>
            </a:tbl>
          </a:graphicData>
        </a:graphic>
      </p:graphicFrame>
      <p:graphicFrame>
        <p:nvGraphicFramePr>
          <p:cNvPr id="27" name="Таблица 26"/>
          <p:cNvGraphicFramePr>
            <a:graphicFrameLocks noGrp="1"/>
          </p:cNvGraphicFramePr>
          <p:nvPr/>
        </p:nvGraphicFramePr>
        <p:xfrm>
          <a:off x="4355976" y="4995809"/>
          <a:ext cx="4536504" cy="81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36504"/>
              </a:tblGrid>
              <a:tr h="811530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Обслуживание государственного долга</a:t>
                      </a:r>
                      <a:endParaRPr lang="ru-RU" sz="1600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</a:tr>
            </a:tbl>
          </a:graphicData>
        </a:graphic>
      </p:graphicFrame>
      <p:graphicFrame>
        <p:nvGraphicFramePr>
          <p:cNvPr id="28" name="Таблица 27"/>
          <p:cNvGraphicFramePr>
            <a:graphicFrameLocks noGrp="1"/>
          </p:cNvGraphicFramePr>
          <p:nvPr/>
        </p:nvGraphicFramePr>
        <p:xfrm>
          <a:off x="4355976" y="5366648"/>
          <a:ext cx="4536504" cy="571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36504"/>
              </a:tblGrid>
              <a:tr h="571500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Межбюджетные трансферты</a:t>
                      </a:r>
                      <a:endParaRPr lang="ru-RU" sz="1600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</a:tr>
            </a:tbl>
          </a:graphicData>
        </a:graphic>
      </p:graphicFrame>
      <p:cxnSp>
        <p:nvCxnSpPr>
          <p:cNvPr id="57" name="Прямая соединительная линия 56"/>
          <p:cNvCxnSpPr/>
          <p:nvPr/>
        </p:nvCxnSpPr>
        <p:spPr>
          <a:xfrm>
            <a:off x="3419872" y="1772818"/>
            <a:ext cx="0" cy="3816423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 стрелкой 60"/>
          <p:cNvCxnSpPr/>
          <p:nvPr/>
        </p:nvCxnSpPr>
        <p:spPr>
          <a:xfrm>
            <a:off x="3419872" y="5589240"/>
            <a:ext cx="936104" cy="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 стрелкой 62"/>
          <p:cNvCxnSpPr/>
          <p:nvPr/>
        </p:nvCxnSpPr>
        <p:spPr>
          <a:xfrm>
            <a:off x="3419872" y="5157192"/>
            <a:ext cx="936104" cy="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Прямая со стрелкой 64"/>
          <p:cNvCxnSpPr/>
          <p:nvPr/>
        </p:nvCxnSpPr>
        <p:spPr>
          <a:xfrm>
            <a:off x="3419872" y="4797152"/>
            <a:ext cx="936104" cy="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Прямая со стрелкой 66"/>
          <p:cNvCxnSpPr/>
          <p:nvPr/>
        </p:nvCxnSpPr>
        <p:spPr>
          <a:xfrm>
            <a:off x="3419872" y="4437112"/>
            <a:ext cx="936104" cy="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Прямая со стрелкой 68"/>
          <p:cNvCxnSpPr/>
          <p:nvPr/>
        </p:nvCxnSpPr>
        <p:spPr>
          <a:xfrm>
            <a:off x="3419872" y="4077072"/>
            <a:ext cx="936104" cy="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 стрелкой 70"/>
          <p:cNvCxnSpPr/>
          <p:nvPr/>
        </p:nvCxnSpPr>
        <p:spPr>
          <a:xfrm>
            <a:off x="3419872" y="3645024"/>
            <a:ext cx="936104" cy="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Прямая со стрелкой 72"/>
          <p:cNvCxnSpPr/>
          <p:nvPr/>
        </p:nvCxnSpPr>
        <p:spPr>
          <a:xfrm>
            <a:off x="3419872" y="3284984"/>
            <a:ext cx="936104" cy="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Прямая со стрелкой 74"/>
          <p:cNvCxnSpPr/>
          <p:nvPr/>
        </p:nvCxnSpPr>
        <p:spPr>
          <a:xfrm>
            <a:off x="3419872" y="2924944"/>
            <a:ext cx="936104" cy="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Прямая со стрелкой 76"/>
          <p:cNvCxnSpPr/>
          <p:nvPr/>
        </p:nvCxnSpPr>
        <p:spPr>
          <a:xfrm>
            <a:off x="3419872" y="2595148"/>
            <a:ext cx="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Прямая со стрелкой 78"/>
          <p:cNvCxnSpPr/>
          <p:nvPr/>
        </p:nvCxnSpPr>
        <p:spPr>
          <a:xfrm>
            <a:off x="3419872" y="2492896"/>
            <a:ext cx="936104" cy="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Прямая со стрелкой 83"/>
          <p:cNvCxnSpPr/>
          <p:nvPr/>
        </p:nvCxnSpPr>
        <p:spPr>
          <a:xfrm>
            <a:off x="3419872" y="2132856"/>
            <a:ext cx="936104" cy="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D73B7-9998-4402-BDD1-87C345FC69DB}" type="slidenum">
              <a:rPr lang="ru-RU" smtClean="0"/>
              <a:pPr/>
              <a:t>5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836713"/>
            <a:ext cx="8640960" cy="5688631"/>
          </a:xfrm>
        </p:spPr>
        <p:txBody>
          <a:bodyPr>
            <a:normAutofit/>
          </a:bodyPr>
          <a:lstStyle/>
          <a:p>
            <a:pPr algn="just">
              <a:spcBef>
                <a:spcPts val="0"/>
              </a:spcBef>
              <a:buNone/>
            </a:pP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ts val="0"/>
              </a:spcBef>
              <a:buNone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251520" y="250361"/>
            <a:ext cx="8640960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Дефицит бюджета –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превышение расходов бюджета над его доходами.</a:t>
            </a: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Профицит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 бюджета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–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 превышение доходов бюджета над его расходами.</a:t>
            </a: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Межбюджетные отношения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–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 взаимоотношения между публично-правовыми образованиями по вопросам регулирования бюджетных правоотношений, организации и осуществления бюджетного процесса.</a:t>
            </a: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Межбюджетные трансферты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–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 средства, предоставляемые одним бюджетом бюджетной системы Российской Федерации другому бюджету бюджетной системы Российской Федерации. </a:t>
            </a: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1115616" y="1767840"/>
          <a:ext cx="7416824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16824"/>
              </a:tblGrid>
              <a:tr h="64008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PT Astra Serif" pitchFamily="18" charset="-52"/>
                          <a:ea typeface="PT Astra Serif" pitchFamily="18" charset="-52"/>
                        </a:rPr>
                        <a:t>Межбюджетные трансферты</a:t>
                      </a:r>
                      <a:r>
                        <a:rPr lang="ru-RU" sz="1800" baseline="0" dirty="0" smtClean="0">
                          <a:latin typeface="PT Astra Serif" pitchFamily="18" charset="-52"/>
                          <a:ea typeface="PT Astra Serif" pitchFamily="18" charset="-52"/>
                        </a:rPr>
                        <a:t> – средства, предоставляемые одним бюджетом другому бюджету</a:t>
                      </a:r>
                      <a:endParaRPr lang="ru-RU" sz="18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</a:tr>
            </a:tbl>
          </a:graphicData>
        </a:graphic>
      </p:graphicFrame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251520" y="2708920"/>
          <a:ext cx="2088232" cy="33718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8232"/>
              </a:tblGrid>
              <a:tr h="3371850">
                <a:tc>
                  <a:txBody>
                    <a:bodyPr/>
                    <a:lstStyle/>
                    <a:p>
                      <a:pPr algn="ctr"/>
                      <a:r>
                        <a:rPr lang="ru-RU" sz="1600" i="1" u="sng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Дотации</a:t>
                      </a:r>
                      <a:r>
                        <a:rPr lang="ru-RU" sz="1400" i="1" u="sng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 </a:t>
                      </a:r>
                      <a:r>
                        <a:rPr lang="ru-RU" sz="1400" b="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– межбюджетные трансферты, предоставляемые на безвозмездной и безвозвратной основе без установления направлений их использования </a:t>
                      </a:r>
                      <a:endParaRPr lang="ru-RU" sz="1400" b="0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</a:tr>
            </a:tbl>
          </a:graphicData>
        </a:graphic>
      </p:graphicFrame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2483768" y="2708920"/>
          <a:ext cx="2016224" cy="33718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16224"/>
              </a:tblGrid>
              <a:tr h="3371850">
                <a:tc>
                  <a:txBody>
                    <a:bodyPr/>
                    <a:lstStyle/>
                    <a:p>
                      <a:pPr algn="ctr"/>
                      <a:r>
                        <a:rPr lang="ru-RU" sz="1600" i="1" u="sng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Субсидии </a:t>
                      </a:r>
                      <a:r>
                        <a:rPr lang="ru-RU" sz="1600" b="0" i="0" u="none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- </a:t>
                      </a:r>
                      <a:r>
                        <a:rPr lang="ru-RU" sz="1400" b="0" i="0" u="none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межбюджетные трансферты, предоставляемые</a:t>
                      </a:r>
                      <a:r>
                        <a:rPr lang="ru-RU" sz="1400" b="0" i="0" u="none" baseline="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 бюджетам в целях софинансирование расходных обязательств, возникающих при выполнении полномочий органов государственной власти (устанавливаются направления и условия использования)</a:t>
                      </a:r>
                      <a:endParaRPr lang="ru-RU" sz="1600" i="1" u="sng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</a:tr>
            </a:tbl>
          </a:graphicData>
        </a:graphic>
      </p:graphicFrame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4716016" y="2668488"/>
          <a:ext cx="2088232" cy="34248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8232"/>
              </a:tblGrid>
              <a:tr h="3424808">
                <a:tc>
                  <a:txBody>
                    <a:bodyPr/>
                    <a:lstStyle/>
                    <a:p>
                      <a:pPr algn="ctr"/>
                      <a:r>
                        <a:rPr lang="ru-RU" sz="1800" i="1" u="sng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Субвенции - </a:t>
                      </a:r>
                      <a:r>
                        <a:rPr lang="ru-RU" sz="1400" b="0" i="0" u="none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межбюджетные трансферты, предоставляемые бюджетам в целях финансового обеспечения расходных обязательств, возникающих при выполнении переданных в установленном порядке полномочий (устанавливаются направления и условия использования)</a:t>
                      </a:r>
                      <a:endParaRPr lang="ru-RU" sz="1800" i="1" u="sng" dirty="0"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</a:tr>
            </a:tbl>
          </a:graphicData>
        </a:graphic>
      </p:graphicFrame>
      <p:graphicFrame>
        <p:nvGraphicFramePr>
          <p:cNvPr id="17" name="Таблица 16"/>
          <p:cNvGraphicFramePr>
            <a:graphicFrameLocks noGrp="1"/>
          </p:cNvGraphicFramePr>
          <p:nvPr/>
        </p:nvGraphicFramePr>
        <p:xfrm>
          <a:off x="6948264" y="2708920"/>
          <a:ext cx="1944216" cy="33718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4216"/>
              </a:tblGrid>
              <a:tr h="3371850">
                <a:tc>
                  <a:txBody>
                    <a:bodyPr/>
                    <a:lstStyle/>
                    <a:p>
                      <a:pPr algn="ctr"/>
                      <a:r>
                        <a:rPr lang="ru-RU" sz="1600" i="1" u="sng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Иные межбюджетные трансферты </a:t>
                      </a:r>
                      <a:r>
                        <a:rPr lang="ru-RU" sz="1800" dirty="0" smtClean="0">
                          <a:latin typeface="PT Astra Serif" pitchFamily="18" charset="-52"/>
                          <a:ea typeface="PT Astra Serif" pitchFamily="18" charset="-52"/>
                        </a:rPr>
                        <a:t>- </a:t>
                      </a:r>
                      <a:r>
                        <a:rPr lang="ru-RU" sz="1400" b="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предоставляются в случаях и порядке предусмотренных законами</a:t>
                      </a:r>
                      <a:r>
                        <a:rPr lang="ru-RU" sz="1400" b="0" baseline="0" dirty="0" smtClean="0"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 субъекта РФ и принимаемыми в соответствии с ними иными нормативными правовыми актами органов государственной власти субъектов РФ</a:t>
                      </a:r>
                      <a:endParaRPr lang="ru-RU" sz="1800" b="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</a:tr>
            </a:tbl>
          </a:graphicData>
        </a:graphic>
      </p:graphicFrame>
      <p:cxnSp>
        <p:nvCxnSpPr>
          <p:cNvPr id="19" name="Прямая со стрелкой 18"/>
          <p:cNvCxnSpPr/>
          <p:nvPr/>
        </p:nvCxnSpPr>
        <p:spPr>
          <a:xfrm flipH="1">
            <a:off x="1475656" y="2407920"/>
            <a:ext cx="3240360" cy="30100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flipH="1">
            <a:off x="4211960" y="2407920"/>
            <a:ext cx="504056" cy="30100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>
            <a:off x="4716016" y="2407920"/>
            <a:ext cx="2808312" cy="30100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>
            <a:off x="4716016" y="2407920"/>
            <a:ext cx="504056" cy="30100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D73B7-9998-4402-BDD1-87C345FC69DB}" type="slidenum">
              <a:rPr lang="ru-RU" smtClean="0"/>
              <a:pPr/>
              <a:t>6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836713"/>
            <a:ext cx="8640960" cy="5688631"/>
          </a:xfrm>
        </p:spPr>
        <p:txBody>
          <a:bodyPr>
            <a:normAutofit/>
          </a:bodyPr>
          <a:lstStyle/>
          <a:p>
            <a:pPr algn="just">
              <a:spcBef>
                <a:spcPts val="0"/>
              </a:spcBef>
              <a:buNone/>
            </a:pP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ts val="0"/>
              </a:spcBef>
              <a:buNone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251520" y="278975"/>
            <a:ext cx="8640960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342000" algn="just"/>
            <a:r>
              <a:rPr lang="ru-RU" sz="1400" b="1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Текущий финансовый год </a:t>
            </a:r>
            <a:r>
              <a:rPr lang="ru-RU" sz="14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– </a:t>
            </a:r>
            <a:r>
              <a:rPr lang="ru-RU" sz="1400" dirty="0" err="1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год</a:t>
            </a:r>
            <a:r>
              <a:rPr lang="ru-RU" sz="14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, в котором осуществляется исполнение бюджета, составление и рассмотрение проекта бюджета на очередной финансовый год (очередной финансовый год и плановый период).</a:t>
            </a:r>
          </a:p>
          <a:p>
            <a:pPr indent="342000" algn="just"/>
            <a:r>
              <a:rPr lang="ru-RU" sz="1400" b="1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Очередной финансовый год</a:t>
            </a:r>
            <a:r>
              <a:rPr lang="ru-RU" sz="14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 </a:t>
            </a:r>
            <a:r>
              <a:rPr lang="ru-RU" sz="1400" b="1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–</a:t>
            </a:r>
            <a:r>
              <a:rPr lang="ru-RU" sz="14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год</a:t>
            </a:r>
            <a:r>
              <a:rPr lang="ru-RU" sz="14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, следующий за текущим финансовым годом.</a:t>
            </a:r>
          </a:p>
          <a:p>
            <a:pPr indent="342000" algn="just"/>
            <a:r>
              <a:rPr lang="ru-RU" sz="1400" b="1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Плановый период</a:t>
            </a:r>
            <a:r>
              <a:rPr lang="ru-RU" sz="14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 </a:t>
            </a:r>
            <a:r>
              <a:rPr lang="ru-RU" sz="1400" b="1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–</a:t>
            </a:r>
            <a:r>
              <a:rPr lang="ru-RU" sz="14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 два финансовых года, следующие за очередным финансовым годом.</a:t>
            </a:r>
          </a:p>
          <a:p>
            <a:pPr indent="342000" algn="just"/>
            <a:r>
              <a:rPr lang="ru-RU" sz="1400" b="1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Отчетный финансовый год –</a:t>
            </a:r>
            <a:r>
              <a:rPr lang="ru-RU" sz="14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год</a:t>
            </a:r>
            <a:r>
              <a:rPr lang="ru-RU" sz="14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, предшествующий текущему финансовому году. </a:t>
            </a:r>
          </a:p>
          <a:p>
            <a:pPr indent="342000" algn="just"/>
            <a:r>
              <a:rPr lang="ru-RU" sz="1400" b="1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Публичные слушания</a:t>
            </a:r>
            <a:r>
              <a:rPr lang="ru-RU" sz="14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 </a:t>
            </a:r>
            <a:r>
              <a:rPr lang="ru-RU" sz="1400" b="1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–</a:t>
            </a:r>
            <a:r>
              <a:rPr lang="ru-RU" sz="1400" dirty="0" smtClean="0"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 форма реализации прав населения муниципального образования (общественности) на участие в процессе принятия решений органами местного самоуправления посредством проведения собрания для публичного обсуждения проектов нормативных правовых актов муниципального образования и других общественно значимых вопросов.  </a:t>
            </a:r>
          </a:p>
          <a:p>
            <a:pPr marL="0" marR="0" lvl="0" indent="342000" algn="just" defTabSz="914400" rtl="0" eaLnBrk="0" fontAlgn="base" latinLnBrk="0" hangingPunct="0">
              <a:lnSpc>
                <a:spcPct val="100000"/>
              </a:lnSpc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Рисунок 14" descr="Sbalansirovannyj-byudzhet-1024x56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91680" y="2852937"/>
            <a:ext cx="5832648" cy="2900536"/>
          </a:xfrm>
          <a:prstGeom prst="rect">
            <a:avLst/>
          </a:prstGeom>
          <a:ln>
            <a:solidFill>
              <a:schemeClr val="bg2">
                <a:lumMod val="75000"/>
              </a:schemeClr>
            </a:solidFill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D73B7-9998-4402-BDD1-87C345FC69DB}" type="slidenum">
              <a:rPr lang="ru-RU" smtClean="0"/>
              <a:pPr/>
              <a:t>7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8052" y="1052737"/>
            <a:ext cx="8568952" cy="5688631"/>
          </a:xfrm>
        </p:spPr>
        <p:txBody>
          <a:bodyPr>
            <a:normAutofit/>
          </a:bodyPr>
          <a:lstStyle/>
          <a:p>
            <a:pPr algn="just">
              <a:spcBef>
                <a:spcPts val="0"/>
              </a:spcBef>
              <a:buNone/>
            </a:pP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ts val="0"/>
              </a:spcBef>
              <a:buNone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1979712" y="122729"/>
            <a:ext cx="583264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strike="noStrike" cap="all" normalizeH="0" dirty="0" smtClean="0">
              <a:ln>
                <a:noFill/>
              </a:ln>
              <a:solidFill>
                <a:schemeClr val="bg2">
                  <a:lumMod val="25000"/>
                </a:schemeClr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strike="noStrike" cap="all" normalizeH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PT Astra Serif" pitchFamily="18" charset="-52"/>
                <a:ea typeface="PT Astra Serif" pitchFamily="18" charset="-52"/>
                <a:cs typeface="Times New Roman" pitchFamily="18" charset="0"/>
              </a:rPr>
              <a:t>Какие этапы проходит бюджет?</a:t>
            </a:r>
            <a:endParaRPr kumimoji="0" lang="ru-RU" sz="2000" b="0" strike="noStrike" cap="all" normalizeH="0" dirty="0" smtClean="0">
              <a:ln>
                <a:noFill/>
              </a:ln>
              <a:solidFill>
                <a:schemeClr val="bg2">
                  <a:lumMod val="25000"/>
                </a:schemeClr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PT Astra Serif" pitchFamily="18" charset="-52"/>
              <a:ea typeface="PT Astra Serif" pitchFamily="18" charset="-52"/>
              <a:cs typeface="Times New Roman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4067944" y="1052736"/>
          <a:ext cx="4824536" cy="3047934"/>
        </p:xfrm>
        <a:graphic>
          <a:graphicData uri="http://schemas.openxmlformats.org/drawingml/2006/table">
            <a:tbl>
              <a:tblPr firstRow="1" bandRow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4824536"/>
              </a:tblGrid>
              <a:tr h="3047934">
                <a:tc>
                  <a:txBody>
                    <a:bodyPr/>
                    <a:lstStyle/>
                    <a:p>
                      <a:pPr algn="ctr"/>
                      <a:r>
                        <a:rPr kumimoji="0" lang="en-US" sz="1400" b="1" i="1" u="sng" kern="1200" dirty="0" smtClean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I .</a:t>
                      </a:r>
                      <a:r>
                        <a:rPr kumimoji="0" lang="ru-RU" sz="1400" b="1" i="1" u="sng" kern="1200" dirty="0" smtClean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Составление проекта бюджета:</a:t>
                      </a:r>
                    </a:p>
                    <a:p>
                      <a:pPr indent="457200" algn="just"/>
                      <a:r>
                        <a:rPr kumimoji="0" lang="ru-RU" sz="1200" b="0" kern="1200" dirty="0" smtClean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До начала составления проекта районного бюджета администрацией Александрово-Гайского муниципального района принимается нормативно-правовой акт, в котором определяются ответственные исполнители, порядок и сроки работы над документами и материалами, необходимыми для составления проекта районного бюджета. Непосредственное составление районного бюджета осуществляется финансовым управлением администрации Александрово-Гайского муниципального района. Сформированный проект бюджета  финансовое управление представляет на рассмотрение главе  муниципального района. Глава  муниципального района в срок до 15 ноября представляет проект бюджета Александрово-Гайского муниципального района на рассмотрение Муниципальному Собранию.</a:t>
                      </a:r>
                    </a:p>
                    <a:p>
                      <a:endParaRPr lang="ru-RU" sz="1800" dirty="0">
                        <a:latin typeface="PT Astra Serif" pitchFamily="18" charset="-52"/>
                        <a:ea typeface="PT Astra Serif" pitchFamily="18" charset="-52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3203848" y="4293096"/>
          <a:ext cx="5688632" cy="720080"/>
        </p:xfrm>
        <a:graphic>
          <a:graphicData uri="http://schemas.openxmlformats.org/drawingml/2006/table">
            <a:tbl>
              <a:tblPr firstRow="1" bandRow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5688632"/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kumimoji="0" lang="en-US" sz="1400" b="1" i="1" u="sng" kern="1200" dirty="0" smtClean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II.</a:t>
                      </a:r>
                      <a:r>
                        <a:rPr kumimoji="0" lang="en-US" sz="1400" b="1" i="1" u="sng" kern="1200" baseline="0" dirty="0" smtClean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 </a:t>
                      </a:r>
                      <a:r>
                        <a:rPr kumimoji="0" lang="ru-RU" sz="1400" b="1" i="1" u="sng" kern="1200" dirty="0" smtClean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Рассмотрение проекта бюджета:</a:t>
                      </a:r>
                    </a:p>
                    <a:p>
                      <a:pPr indent="457200" algn="just"/>
                      <a:r>
                        <a:rPr kumimoji="0" lang="ru-RU" sz="1200" b="0" kern="1200" dirty="0" smtClean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Проект районного бюджета рассматривается на публичных слушаниях, депутатами на заседаниях  комиссий.</a:t>
                      </a:r>
                      <a:endParaRPr kumimoji="0" lang="ru-RU" sz="1200" b="0" kern="1200" dirty="0">
                        <a:solidFill>
                          <a:schemeClr val="lt1"/>
                        </a:solidFill>
                        <a:latin typeface="PT Astra Serif" pitchFamily="18" charset="-52"/>
                        <a:ea typeface="PT Astra Serif" pitchFamily="18" charset="-52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468053" y="5229200"/>
          <a:ext cx="8424428" cy="1131570"/>
        </p:xfrm>
        <a:graphic>
          <a:graphicData uri="http://schemas.openxmlformats.org/drawingml/2006/table">
            <a:tbl>
              <a:tblPr firstRow="1" bandRow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8424428"/>
              </a:tblGrid>
              <a:tr h="1131570">
                <a:tc>
                  <a:txBody>
                    <a:bodyPr/>
                    <a:lstStyle/>
                    <a:p>
                      <a:pPr algn="ctr"/>
                      <a:r>
                        <a:rPr kumimoji="0" lang="en-US" sz="1400" b="1" i="1" u="sng" kern="1200" dirty="0" smtClean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III. </a:t>
                      </a:r>
                      <a:r>
                        <a:rPr kumimoji="0" lang="ru-RU" sz="1400" b="1" i="1" u="sng" kern="1200" dirty="0" smtClean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+mn-cs"/>
                        </a:rPr>
                        <a:t>Утверждение бюджета:</a:t>
                      </a:r>
                    </a:p>
                    <a:p>
                      <a:pPr indent="457200" algn="just"/>
                      <a:r>
                        <a:rPr kumimoji="0" lang="ru-RU" sz="1200" b="0" kern="1200" dirty="0" smtClean="0">
                          <a:solidFill>
                            <a:schemeClr val="lt1"/>
                          </a:solidFill>
                          <a:latin typeface="PT Astra Serif" pitchFamily="18" charset="-52"/>
                          <a:ea typeface="PT Astra Serif" pitchFamily="18" charset="-52"/>
                          <a:cs typeface="Times New Roman" pitchFamily="18" charset="0"/>
                        </a:rPr>
                        <a:t>Решение о районном бюджете на очередной финансовый год и плановый период  утверждается Муниципальным Собранием Александрово-Гайского  муниципального района.</a:t>
                      </a:r>
                    </a:p>
                    <a:p>
                      <a:endParaRPr lang="ru-RU" sz="18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6" name="Стрелка вниз 15"/>
          <p:cNvSpPr/>
          <p:nvPr/>
        </p:nvSpPr>
        <p:spPr>
          <a:xfrm>
            <a:off x="6156177" y="764705"/>
            <a:ext cx="468052" cy="31162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низ 16"/>
          <p:cNvSpPr/>
          <p:nvPr/>
        </p:nvSpPr>
        <p:spPr>
          <a:xfrm>
            <a:off x="6336196" y="4100670"/>
            <a:ext cx="432048" cy="22895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низ 17"/>
          <p:cNvSpPr/>
          <p:nvPr/>
        </p:nvSpPr>
        <p:spPr>
          <a:xfrm>
            <a:off x="5796136" y="5013176"/>
            <a:ext cx="432048" cy="21602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20" name="Диаграмма 19"/>
          <p:cNvGraphicFramePr/>
          <p:nvPr/>
        </p:nvGraphicFramePr>
        <p:xfrm>
          <a:off x="323528" y="1052736"/>
          <a:ext cx="3744416" cy="34563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D73B7-9998-4402-BDD1-87C345FC69DB}" type="slidenum">
              <a:rPr lang="ru-RU" smtClean="0"/>
              <a:pPr/>
              <a:t>8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026563"/>
          </a:xfrm>
        </p:spPr>
        <p:txBody>
          <a:bodyPr>
            <a:normAutofit/>
          </a:bodyPr>
          <a:lstStyle/>
          <a:p>
            <a:pPr algn="just">
              <a:spcBef>
                <a:spcPts val="0"/>
              </a:spcBef>
              <a:buNone/>
            </a:pP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ts val="0"/>
              </a:spcBef>
              <a:buNone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864096"/>
          </a:xfrm>
        </p:spPr>
        <p:txBody>
          <a:bodyPr>
            <a:normAutofit fontScale="90000"/>
          </a:bodyPr>
          <a:lstStyle/>
          <a:p>
            <a:pPr algn="ctr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Основные показатели социально-экономического развития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57200" y="620690"/>
            <a:ext cx="850728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Основные показатели социально-экономического развития экономики Александрово-Гайского муниципального района в соответствии с прогнозом социально-экономического развития на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2023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год и плановый период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годы являются основой для формирования местного бюджета. 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457200" y="1628800"/>
          <a:ext cx="8363275" cy="48012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70584"/>
                <a:gridCol w="1224136"/>
                <a:gridCol w="1224136"/>
                <a:gridCol w="1224136"/>
                <a:gridCol w="1296144"/>
                <a:gridCol w="1224139"/>
              </a:tblGrid>
              <a:tr h="351071">
                <a:tc rowSpan="2">
                  <a:txBody>
                    <a:bodyPr/>
                    <a:lstStyle/>
                    <a:p>
                      <a:pPr algn="ctr"/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Показатели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Основные показатели социально-экономического развития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96079">
                <a:tc vMerge="1">
                  <a:txBody>
                    <a:bodyPr/>
                    <a:lstStyle/>
                    <a:p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4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2020 г. (факт)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4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2021 г. (план)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4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2022 г. (прогноз)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4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2023 г. (прогноз)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4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2024 г. (прогноз)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</a:tr>
              <a:tr h="42128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Численность населения района, чел.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-596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14 915,0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-596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mtClean="0">
                          <a:latin typeface="Times New Roman"/>
                          <a:ea typeface="Calibri"/>
                          <a:cs typeface="Times New Roman"/>
                        </a:rPr>
                        <a:t>14 915,0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-596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mtClean="0">
                          <a:latin typeface="Times New Roman"/>
                          <a:ea typeface="Calibri"/>
                          <a:cs typeface="Times New Roman"/>
                        </a:rPr>
                        <a:t>14 915,0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-596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mtClean="0">
                          <a:latin typeface="Times New Roman"/>
                          <a:ea typeface="Calibri"/>
                          <a:cs typeface="Times New Roman"/>
                        </a:rPr>
                        <a:t>14 915,0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-596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14 915,0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2128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Индекс потребительских цен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-596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106,7</a:t>
                      </a:r>
                      <a:endParaRPr lang="ru-RU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-596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104,4</a:t>
                      </a:r>
                      <a:endParaRPr lang="ru-RU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-596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103,8</a:t>
                      </a:r>
                      <a:endParaRPr lang="ru-RU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-596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103,8</a:t>
                      </a:r>
                      <a:endParaRPr lang="ru-RU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-596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103,7</a:t>
                      </a:r>
                      <a:endParaRPr lang="ru-RU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8085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Уровень безработицы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-596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7,9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-596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0,9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-596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mtClean="0">
                          <a:latin typeface="Times New Roman"/>
                          <a:ea typeface="Calibri"/>
                          <a:cs typeface="Times New Roman"/>
                        </a:rPr>
                        <a:t>0,9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-596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mtClean="0">
                          <a:latin typeface="Times New Roman"/>
                          <a:ea typeface="Calibri"/>
                          <a:cs typeface="Times New Roman"/>
                        </a:rPr>
                        <a:t>0,9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-596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0,9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8085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Прожиточный минимум, руб.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-596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9 728,0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-596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9 844,0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-596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10 218,0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-596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mtClean="0">
                          <a:latin typeface="Times New Roman"/>
                          <a:ea typeface="Calibri"/>
                          <a:cs typeface="Times New Roman"/>
                        </a:rPr>
                        <a:t>10 218,0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-596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10 218,0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6171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Средний размер заработной платы по району, руб.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-596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31806,0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-596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33 030,6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-596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36 459,3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-596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39 293,8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-596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42 271,2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70214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Средняя заработная плата по  бюджетным учреждениям района, руб.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-596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31 630,0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-596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32 832,9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-596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34 285,8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-596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35 622,9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-596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37 012,3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2128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Средний размер трудовой пенсии по району, руб.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-596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12 067,4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-596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12 719,0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-596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13 350,0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-596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14 044,0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-596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14 760,0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2128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Объем муниципального долга, тыс. руб.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20 396,2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20 396,2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mtClean="0">
                          <a:latin typeface="Times New Roman"/>
                          <a:ea typeface="Calibri"/>
                          <a:cs typeface="Times New Roman"/>
                        </a:rPr>
                        <a:t>12</a:t>
                      </a:r>
                      <a:r>
                        <a:rPr lang="ru-RU" sz="1200" baseline="0" smtClean="0">
                          <a:latin typeface="Times New Roman"/>
                          <a:ea typeface="Calibri"/>
                          <a:cs typeface="Times New Roman"/>
                        </a:rPr>
                        <a:t> 000,0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mtClean="0">
                          <a:latin typeface="Times New Roman"/>
                          <a:ea typeface="Calibri"/>
                          <a:cs typeface="Times New Roman"/>
                        </a:rPr>
                        <a:t>12</a:t>
                      </a:r>
                      <a:r>
                        <a:rPr lang="ru-RU" sz="1200" baseline="0" smtClean="0">
                          <a:latin typeface="Times New Roman"/>
                          <a:ea typeface="Calibri"/>
                          <a:cs typeface="Times New Roman"/>
                        </a:rPr>
                        <a:t> 000,0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12</a:t>
                      </a:r>
                      <a:r>
                        <a:rPr lang="ru-RU" sz="12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000,0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2128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Бюджетная обеспеченность на 1 жителя, руб.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37 839,8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50 084,7</a:t>
                      </a:r>
                      <a:endParaRPr lang="ru-RU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33 435,2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27 972,5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28 272,3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D73B7-9998-4402-BDD1-87C345FC69DB}" type="slidenum">
              <a:rPr lang="ru-RU" smtClean="0"/>
              <a:pPr/>
              <a:t>9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19349</TotalTime>
  <Words>3805</Words>
  <Application>Microsoft Office PowerPoint</Application>
  <PresentationFormat>Экран (4:3)</PresentationFormat>
  <Paragraphs>790</Paragraphs>
  <Slides>36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7" baseType="lpstr">
      <vt:lpstr>Открытая</vt:lpstr>
      <vt:lpstr>Слайд 1</vt:lpstr>
      <vt:lpstr>Слайд 2</vt:lpstr>
      <vt:lpstr>ОГЛАВЛЕНИЕ</vt:lpstr>
      <vt:lpstr>  1. Основные понятия и термины </vt:lpstr>
      <vt:lpstr>Слайд 5</vt:lpstr>
      <vt:lpstr>Слайд 6</vt:lpstr>
      <vt:lpstr>Слайд 7</vt:lpstr>
      <vt:lpstr>Слайд 8</vt:lpstr>
      <vt:lpstr>2. Основные показатели социально-экономического развития </vt:lpstr>
      <vt:lpstr>3. Основные задачи и приоритетные направления  бюджетной политики </vt:lpstr>
      <vt:lpstr>Слайд 11</vt:lpstr>
      <vt:lpstr> 4. Основные характеристики бюджета  Александрово-Гайского муниципального района  </vt:lpstr>
      <vt:lpstr>4.1. Доходы бюджета Александрово-Гайского муниципального района</vt:lpstr>
      <vt:lpstr> </vt:lpstr>
      <vt:lpstr>    Налоговые доходы    </vt:lpstr>
      <vt:lpstr>Слайд 16</vt:lpstr>
      <vt:lpstr>    Неналоговые доходы    </vt:lpstr>
      <vt:lpstr>Слайд 18</vt:lpstr>
      <vt:lpstr>Слайд 19</vt:lpstr>
      <vt:lpstr> </vt:lpstr>
      <vt:lpstr>Слайд 21</vt:lpstr>
      <vt:lpstr>Слайд 22</vt:lpstr>
      <vt:lpstr> 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</vt:vector>
  </TitlesOfParts>
  <Company>ФУ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Пользователь Windows</cp:lastModifiedBy>
  <cp:revision>871</cp:revision>
  <dcterms:created xsi:type="dcterms:W3CDTF">2018-12-07T05:21:15Z</dcterms:created>
  <dcterms:modified xsi:type="dcterms:W3CDTF">2023-04-03T12:21:03Z</dcterms:modified>
</cp:coreProperties>
</file>