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  <p:sldMasterId id="2147483823" r:id="rId2"/>
    <p:sldMasterId id="2147484351" r:id="rId3"/>
  </p:sldMasterIdLst>
  <p:notesMasterIdLst>
    <p:notesMasterId r:id="rId40"/>
  </p:notesMasterIdLst>
  <p:sldIdLst>
    <p:sldId id="264" r:id="rId4"/>
    <p:sldId id="262" r:id="rId5"/>
    <p:sldId id="299" r:id="rId6"/>
    <p:sldId id="257" r:id="rId7"/>
    <p:sldId id="260" r:id="rId8"/>
    <p:sldId id="258" r:id="rId9"/>
    <p:sldId id="261" r:id="rId10"/>
    <p:sldId id="259" r:id="rId11"/>
    <p:sldId id="265" r:id="rId12"/>
    <p:sldId id="266" r:id="rId13"/>
    <p:sldId id="267" r:id="rId14"/>
    <p:sldId id="269" r:id="rId15"/>
    <p:sldId id="270" r:id="rId16"/>
    <p:sldId id="272" r:id="rId17"/>
    <p:sldId id="273" r:id="rId18"/>
    <p:sldId id="274" r:id="rId19"/>
    <p:sldId id="276" r:id="rId20"/>
    <p:sldId id="278" r:id="rId21"/>
    <p:sldId id="279" r:id="rId22"/>
    <p:sldId id="280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1" r:id="rId32"/>
    <p:sldId id="292" r:id="rId33"/>
    <p:sldId id="294" r:id="rId34"/>
    <p:sldId id="295" r:id="rId35"/>
    <p:sldId id="296" r:id="rId36"/>
    <p:sldId id="301" r:id="rId37"/>
    <p:sldId id="297" r:id="rId38"/>
    <p:sldId id="298" r:id="rId39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28" autoAdjust="0"/>
    <p:restoredTop sz="97471" autoAdjust="0"/>
  </p:normalViewPr>
  <p:slideViewPr>
    <p:cSldViewPr snapToObjects="1">
      <p:cViewPr varScale="1">
        <p:scale>
          <a:sx n="113" d="100"/>
          <a:sy n="113" d="100"/>
        </p:scale>
        <p:origin x="-199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I.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II.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1881932990351519"/>
                  <c:y val="0.1442730321630936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III.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spPr>
              <a:noFill/>
              <a:ln>
                <a:noFill/>
              </a:ln>
              <a:effectLst/>
            </c:spPr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Составление</c:v>
                </c:pt>
                <c:pt idx="1">
                  <c:v>Рассмотрение</c:v>
                </c:pt>
                <c:pt idx="2">
                  <c:v>Утверждение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title>
      <c:tx>
        <c:rich>
          <a:bodyPr/>
          <a:lstStyle/>
          <a:p>
            <a:pPr>
              <a:defRPr>
                <a:latin typeface="PT Astra Serif" pitchFamily="18" charset="-52"/>
                <a:ea typeface="PT Astra Serif" pitchFamily="18" charset="-52"/>
              </a:defRPr>
            </a:pPr>
            <a:r>
              <a:rPr lang="ru-RU">
                <a:latin typeface="PT Astra Serif" pitchFamily="18" charset="-52"/>
                <a:ea typeface="PT Astra Serif" pitchFamily="18" charset="-52"/>
              </a:rPr>
              <a:t>Структура налоговых доходов на 2023 год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"/>
          <c:w val="0.99975831538431215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на 2021 год</c:v>
                </c:pt>
              </c:strCache>
            </c:strRef>
          </c:tx>
          <c:explosion val="19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НДФЛ</c:v>
                </c:pt>
                <c:pt idx="1">
                  <c:v>Акцизы</c:v>
                </c:pt>
                <c:pt idx="2">
                  <c:v>ЕНВД</c:v>
                </c:pt>
                <c:pt idx="3">
                  <c:v>ЕСХН</c:v>
                </c:pt>
                <c:pt idx="4">
                  <c:v>Госпошлина</c:v>
                </c:pt>
                <c:pt idx="5">
                  <c:v>Транспортный налог</c:v>
                </c:pt>
                <c:pt idx="6">
                  <c:v>Патент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73.5</c:v>
                </c:pt>
                <c:pt idx="2">
                  <c:v>0.1</c:v>
                </c:pt>
                <c:pt idx="3" formatCode="0.0">
                  <c:v>2</c:v>
                </c:pt>
                <c:pt idx="4">
                  <c:v>3.5</c:v>
                </c:pt>
                <c:pt idx="5">
                  <c:v>19.7</c:v>
                </c:pt>
                <c:pt idx="6">
                  <c:v>1.2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77717670261017247"/>
          <c:w val="0.9989523733474055"/>
          <c:h val="0.22202540692711156"/>
        </c:manualLayout>
      </c:layout>
      <c:txPr>
        <a:bodyPr/>
        <a:lstStyle/>
        <a:p>
          <a:pPr>
            <a:defRPr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5"/>
  <c:chart>
    <c:view3D>
      <c:rotX val="20"/>
      <c:rotY val="30"/>
      <c:depthPercent val="100"/>
      <c:rAngAx val="1"/>
    </c:view3D>
    <c:plotArea>
      <c:layout>
        <c:manualLayout>
          <c:layoutTarget val="inner"/>
          <c:xMode val="edge"/>
          <c:yMode val="edge"/>
          <c:x val="8.8812401258617224E-2"/>
          <c:y val="5.0318693545835423E-2"/>
          <c:w val="0.91118759874138233"/>
          <c:h val="0.7421355870280556"/>
        </c:manualLayout>
      </c:layout>
      <c:bar3DChart>
        <c:barDir val="col"/>
        <c:grouping val="stacked"/>
        <c:ser>
          <c:idx val="0"/>
          <c:order val="0"/>
          <c:tx>
            <c:strRef>
              <c:f>Лист1!$B$2</c:f>
              <c:strCache>
                <c:ptCount val="1"/>
                <c:pt idx="0">
                  <c:v>НДФЛ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Лист1!$A$3:$A$7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Лист1!$B$3:$B$7</c:f>
              <c:numCache>
                <c:formatCode>General</c:formatCode>
                <c:ptCount val="5"/>
                <c:pt idx="0">
                  <c:v>49.2</c:v>
                </c:pt>
                <c:pt idx="1">
                  <c:v>51.5</c:v>
                </c:pt>
                <c:pt idx="2">
                  <c:v>73.5</c:v>
                </c:pt>
                <c:pt idx="3">
                  <c:v>73.5</c:v>
                </c:pt>
                <c:pt idx="4">
                  <c:v>73.5</c:v>
                </c:pt>
              </c:numCache>
            </c:numRef>
          </c:val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Акцизы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Лист1!$A$3:$A$7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Лист1!$C$3:$C$7</c:f>
              <c:numCache>
                <c:formatCode>General</c:formatCode>
                <c:ptCount val="5"/>
                <c:pt idx="0">
                  <c:v>32.5</c:v>
                </c:pt>
                <c:pt idx="1">
                  <c:v>29.6</c:v>
                </c:pt>
              </c:numCache>
            </c:numRef>
          </c:val>
        </c:ser>
        <c:ser>
          <c:idx val="2"/>
          <c:order val="2"/>
          <c:tx>
            <c:strRef>
              <c:f>Лист1!$D$2</c:f>
              <c:strCache>
                <c:ptCount val="1"/>
                <c:pt idx="0">
                  <c:v>ЕНВД</c:v>
                </c:pt>
              </c:strCache>
            </c:strRef>
          </c:tx>
          <c:cat>
            <c:strRef>
              <c:f>Лист1!$A$3:$A$7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Лист1!$D$3:$D$7</c:f>
              <c:numCache>
                <c:formatCode>General</c:formatCode>
                <c:ptCount val="5"/>
                <c:pt idx="0">
                  <c:v>0.9</c:v>
                </c:pt>
                <c:pt idx="1">
                  <c:v>0.30000000000000021</c:v>
                </c:pt>
                <c:pt idx="2">
                  <c:v>0.1</c:v>
                </c:pt>
              </c:numCache>
            </c:numRef>
          </c:val>
        </c:ser>
        <c:ser>
          <c:idx val="3"/>
          <c:order val="3"/>
          <c:tx>
            <c:strRef>
              <c:f>Лист1!$E$2</c:f>
              <c:strCache>
                <c:ptCount val="1"/>
                <c:pt idx="0">
                  <c:v>ЕСХН</c:v>
                </c:pt>
              </c:strCache>
            </c:strRef>
          </c:tx>
          <c:cat>
            <c:strRef>
              <c:f>Лист1!$A$3:$A$7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Лист1!$E$3:$E$7</c:f>
              <c:numCache>
                <c:formatCode>General</c:formatCode>
                <c:ptCount val="5"/>
                <c:pt idx="0">
                  <c:v>1.3</c:v>
                </c:pt>
                <c:pt idx="1">
                  <c:v>2.1</c:v>
                </c:pt>
                <c:pt idx="2">
                  <c:v>2</c:v>
                </c:pt>
                <c:pt idx="3">
                  <c:v>1.9000000000000001</c:v>
                </c:pt>
                <c:pt idx="4">
                  <c:v>1.9000000000000001</c:v>
                </c:pt>
              </c:numCache>
            </c:numRef>
          </c:val>
        </c:ser>
        <c:ser>
          <c:idx val="4"/>
          <c:order val="4"/>
          <c:tx>
            <c:strRef>
              <c:f>Лист1!$F$2</c:f>
              <c:strCache>
                <c:ptCount val="1"/>
                <c:pt idx="0">
                  <c:v>Госпошлина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Лист1!$A$3:$A$7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Лист1!$F$3:$F$7</c:f>
              <c:numCache>
                <c:formatCode>General</c:formatCode>
                <c:ptCount val="5"/>
                <c:pt idx="0">
                  <c:v>2.4</c:v>
                </c:pt>
                <c:pt idx="1">
                  <c:v>2.9</c:v>
                </c:pt>
                <c:pt idx="2">
                  <c:v>3.5</c:v>
                </c:pt>
                <c:pt idx="3">
                  <c:v>3.4</c:v>
                </c:pt>
                <c:pt idx="4">
                  <c:v>3.1</c:v>
                </c:pt>
              </c:numCache>
            </c:numRef>
          </c:val>
        </c:ser>
        <c:ser>
          <c:idx val="5"/>
          <c:order val="5"/>
          <c:tx>
            <c:strRef>
              <c:f>Лист1!$G$2</c:f>
              <c:strCache>
                <c:ptCount val="1"/>
                <c:pt idx="0">
                  <c:v>Транспортный налог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Лист1!$A$3:$A$7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Лист1!$G$3:$G$7</c:f>
              <c:numCache>
                <c:formatCode>General</c:formatCode>
                <c:ptCount val="5"/>
                <c:pt idx="0">
                  <c:v>12.3</c:v>
                </c:pt>
                <c:pt idx="1">
                  <c:v>12.6</c:v>
                </c:pt>
                <c:pt idx="2">
                  <c:v>19.7</c:v>
                </c:pt>
                <c:pt idx="3">
                  <c:v>20</c:v>
                </c:pt>
                <c:pt idx="4">
                  <c:v>20.3</c:v>
                </c:pt>
              </c:numCache>
            </c:numRef>
          </c:val>
        </c:ser>
        <c:ser>
          <c:idx val="6"/>
          <c:order val="6"/>
          <c:tx>
            <c:strRef>
              <c:f>Лист1!$H$2</c:f>
              <c:strCache>
                <c:ptCount val="1"/>
                <c:pt idx="0">
                  <c:v>Патент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Лист1!$A$3:$A$7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Лист1!$H$3:$H$7</c:f>
              <c:numCache>
                <c:formatCode>General</c:formatCode>
                <c:ptCount val="5"/>
                <c:pt idx="0">
                  <c:v>1.4</c:v>
                </c:pt>
                <c:pt idx="1">
                  <c:v>1</c:v>
                </c:pt>
                <c:pt idx="2">
                  <c:v>1.2</c:v>
                </c:pt>
                <c:pt idx="3">
                  <c:v>1.2</c:v>
                </c:pt>
                <c:pt idx="4">
                  <c:v>1.2</c:v>
                </c:pt>
              </c:numCache>
            </c:numRef>
          </c:val>
        </c:ser>
        <c:shape val="box"/>
        <c:axId val="169527936"/>
        <c:axId val="169542016"/>
        <c:axId val="0"/>
      </c:bar3DChart>
      <c:catAx>
        <c:axId val="16952793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>
                <a:latin typeface="PT Astra Serif" pitchFamily="18" charset="-52"/>
                <a:ea typeface="PT Astra Serif" pitchFamily="18" charset="-52"/>
              </a:defRPr>
            </a:pPr>
            <a:endParaRPr lang="ru-RU"/>
          </a:p>
        </c:txPr>
        <c:crossAx val="169542016"/>
        <c:crosses val="autoZero"/>
        <c:auto val="1"/>
        <c:lblAlgn val="ctr"/>
        <c:lblOffset val="100"/>
      </c:catAx>
      <c:valAx>
        <c:axId val="16954201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>
                <a:latin typeface="PT Astra Serif" pitchFamily="18" charset="-52"/>
                <a:ea typeface="PT Astra Serif" pitchFamily="18" charset="-52"/>
              </a:defRPr>
            </a:pPr>
            <a:endParaRPr lang="ru-RU"/>
          </a:p>
        </c:txPr>
        <c:crossAx val="169527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8500217000053949"/>
          <c:w val="0.99816075050041519"/>
          <c:h val="0.13635449717286949"/>
        </c:manualLayout>
      </c:layout>
      <c:txPr>
        <a:bodyPr/>
        <a:lstStyle/>
        <a:p>
          <a:pPr>
            <a:defRPr sz="140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title>
      <c:tx>
        <c:rich>
          <a:bodyPr/>
          <a:lstStyle/>
          <a:p>
            <a:pPr>
              <a:defRPr>
                <a:latin typeface="PT Astra Serif" pitchFamily="18" charset="-52"/>
                <a:ea typeface="PT Astra Serif" pitchFamily="18" charset="-52"/>
              </a:defRPr>
            </a:pPr>
            <a:r>
              <a:rPr lang="ru-RU">
                <a:latin typeface="PT Astra Serif" pitchFamily="18" charset="-52"/>
                <a:ea typeface="PT Astra Serif" pitchFamily="18" charset="-52"/>
              </a:rPr>
              <a:t>Структура неналоговых доходов на 2023 год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8.8466732863014762E-4"/>
          <c:y val="0"/>
          <c:w val="0.99909536961170986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на 2019 год</c:v>
                </c:pt>
              </c:strCache>
            </c:strRef>
          </c:tx>
          <c:explosion val="15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mtClean="0"/>
                      <a:t>65,1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пользовании природными ресурсами</c:v>
                </c:pt>
                <c:pt idx="2">
                  <c:v>Доходы от оказания платных услуг</c:v>
                </c:pt>
                <c:pt idx="3">
                  <c:v>Продажа матер. и нематер. активов</c:v>
                </c:pt>
                <c:pt idx="4">
                  <c:v>Штрафы, санкции, возмещение ущерба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17.2</c:v>
                </c:pt>
                <c:pt idx="1">
                  <c:v>10.4</c:v>
                </c:pt>
                <c:pt idx="3">
                  <c:v>65.099999999999994</c:v>
                </c:pt>
                <c:pt idx="4">
                  <c:v>7.3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75670212157044381"/>
          <c:w val="0.99938250764090952"/>
          <c:h val="0.21854619821384924"/>
        </c:manualLayout>
      </c:layout>
      <c:txPr>
        <a:bodyPr/>
        <a:lstStyle/>
        <a:p>
          <a:pPr>
            <a:defRPr sz="140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5"/>
  <c:chart>
    <c:view3D>
      <c:rAngAx val="1"/>
    </c:view3D>
    <c:plotArea>
      <c:layout>
        <c:manualLayout>
          <c:layoutTarget val="inner"/>
          <c:xMode val="edge"/>
          <c:yMode val="edge"/>
          <c:x val="0.11450736976543717"/>
          <c:y val="5.0318693545835458E-2"/>
          <c:w val="0.88411143919408275"/>
          <c:h val="0.7080231758524909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Лист1!$B$2</c:f>
              <c:strCache>
                <c:ptCount val="1"/>
                <c:pt idx="0">
                  <c:v>Прочие неналоговые доходы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Лист1!$B$3:$B$7</c:f>
              <c:numCache>
                <c:formatCode>0.0</c:formatCode>
                <c:ptCount val="5"/>
                <c:pt idx="0">
                  <c:v>1.1000000000000001</c:v>
                </c:pt>
                <c:pt idx="1">
                  <c:v>0.1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Лист1!$C$3:$C$7</c:f>
              <c:numCache>
                <c:formatCode>0.0</c:formatCode>
                <c:ptCount val="5"/>
                <c:pt idx="0">
                  <c:v>8.5</c:v>
                </c:pt>
                <c:pt idx="1">
                  <c:v>1</c:v>
                </c:pt>
                <c:pt idx="2">
                  <c:v>7.3</c:v>
                </c:pt>
                <c:pt idx="3">
                  <c:v>10.3</c:v>
                </c:pt>
                <c:pt idx="4">
                  <c:v>10.4</c:v>
                </c:pt>
              </c:numCache>
            </c:numRef>
          </c:val>
        </c:ser>
        <c:ser>
          <c:idx val="2"/>
          <c:order val="2"/>
          <c:tx>
            <c:strRef>
              <c:f>Лист1!$D$2</c:f>
              <c:strCache>
                <c:ptCount val="1"/>
                <c:pt idx="0">
                  <c:v>Продажа матер. и нематер. Активов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Лист1!$D$3:$D$7</c:f>
              <c:numCache>
                <c:formatCode>0.0</c:formatCode>
                <c:ptCount val="5"/>
                <c:pt idx="0">
                  <c:v>61.9</c:v>
                </c:pt>
                <c:pt idx="1">
                  <c:v>95.2</c:v>
                </c:pt>
                <c:pt idx="2">
                  <c:v>65.099999999999994</c:v>
                </c:pt>
                <c:pt idx="3">
                  <c:v>51.7</c:v>
                </c:pt>
                <c:pt idx="4">
                  <c:v>48.5</c:v>
                </c:pt>
              </c:numCache>
            </c:numRef>
          </c:val>
        </c:ser>
        <c:ser>
          <c:idx val="3"/>
          <c:order val="3"/>
          <c:tx>
            <c:strRef>
              <c:f>Лист1!$E$2</c:f>
              <c:strCache>
                <c:ptCount val="1"/>
                <c:pt idx="0">
                  <c:v>Доходы от оказания платных услуг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Лист1!$E$3:$E$7</c:f>
              <c:numCache>
                <c:formatCode>0.0</c:formatCode>
                <c:ptCount val="5"/>
                <c:pt idx="0">
                  <c:v>0.4</c:v>
                </c:pt>
                <c:pt idx="1">
                  <c:v>0.1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Лист1!$F$2</c:f>
              <c:strCache>
                <c:ptCount val="1"/>
                <c:pt idx="0">
                  <c:v>Платежи при пользовании природными ресурсами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Лист1!$F$3:$F$7</c:f>
              <c:numCache>
                <c:formatCode>0.0</c:formatCode>
                <c:ptCount val="5"/>
                <c:pt idx="0">
                  <c:v>5</c:v>
                </c:pt>
                <c:pt idx="1">
                  <c:v>1.5</c:v>
                </c:pt>
                <c:pt idx="2">
                  <c:v>10.4</c:v>
                </c:pt>
                <c:pt idx="3">
                  <c:v>14.8</c:v>
                </c:pt>
                <c:pt idx="4">
                  <c:v>14.9</c:v>
                </c:pt>
              </c:numCache>
            </c:numRef>
          </c:val>
        </c:ser>
        <c:ser>
          <c:idx val="5"/>
          <c:order val="5"/>
          <c:tx>
            <c:strRef>
              <c:f>Лист1!$G$2</c:f>
              <c:strCache>
                <c:ptCount val="1"/>
                <c:pt idx="0">
                  <c:v>Доходы от использования имущества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Лист1!$G$3:$G$7</c:f>
              <c:numCache>
                <c:formatCode>0.0</c:formatCode>
                <c:ptCount val="5"/>
                <c:pt idx="0">
                  <c:v>23.1</c:v>
                </c:pt>
                <c:pt idx="1">
                  <c:v>2.1</c:v>
                </c:pt>
                <c:pt idx="2">
                  <c:v>17.2</c:v>
                </c:pt>
                <c:pt idx="3">
                  <c:v>23.2</c:v>
                </c:pt>
                <c:pt idx="4">
                  <c:v>26.2</c:v>
                </c:pt>
              </c:numCache>
            </c:numRef>
          </c:val>
        </c:ser>
        <c:shape val="box"/>
        <c:axId val="170083840"/>
        <c:axId val="170085376"/>
        <c:axId val="0"/>
      </c:bar3DChart>
      <c:catAx>
        <c:axId val="1700838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PT Astra Serif" pitchFamily="18" charset="-52"/>
                <a:ea typeface="PT Astra Serif" pitchFamily="18" charset="-52"/>
              </a:defRPr>
            </a:pPr>
            <a:endParaRPr lang="ru-RU"/>
          </a:p>
        </c:txPr>
        <c:crossAx val="170085376"/>
        <c:crosses val="autoZero"/>
        <c:auto val="1"/>
        <c:lblAlgn val="ctr"/>
        <c:lblOffset val="100"/>
      </c:catAx>
      <c:valAx>
        <c:axId val="170085376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200">
                <a:latin typeface="PT Astra Serif" pitchFamily="18" charset="-52"/>
                <a:ea typeface="PT Astra Serif" pitchFamily="18" charset="-52"/>
              </a:defRPr>
            </a:pPr>
            <a:endParaRPr lang="ru-RU"/>
          </a:p>
        </c:txPr>
        <c:crossAx val="1700838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81234048956317184"/>
          <c:w val="0.99654626668465396"/>
          <c:h val="0.18714927309559198"/>
        </c:manualLayout>
      </c:layout>
      <c:txPr>
        <a:bodyPr/>
        <a:lstStyle/>
        <a:p>
          <a:pPr>
            <a:lnSpc>
              <a:spcPct val="100000"/>
            </a:lnSpc>
            <a:defRPr sz="140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title>
      <c:tx>
        <c:rich>
          <a:bodyPr/>
          <a:lstStyle/>
          <a:p>
            <a:pPr>
              <a:defRPr>
                <a:latin typeface="PT Astra Serif" pitchFamily="18" charset="-52"/>
                <a:ea typeface="PT Astra Serif" pitchFamily="18" charset="-52"/>
              </a:defRPr>
            </a:pPr>
            <a:r>
              <a:rPr lang="ru-RU" dirty="0">
                <a:latin typeface="PT Astra Serif" pitchFamily="18" charset="-52"/>
                <a:ea typeface="PT Astra Serif" pitchFamily="18" charset="-52"/>
              </a:rPr>
              <a:t>Структура безвозмездных поступлений на 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2023 </a:t>
            </a:r>
            <a:r>
              <a:rPr lang="ru-RU" dirty="0">
                <a:latin typeface="PT Astra Serif" pitchFamily="18" charset="-52"/>
                <a:ea typeface="PT Astra Serif" pitchFamily="18" charset="-52"/>
              </a:rPr>
              <a:t>год</a:t>
            </a:r>
          </a:p>
        </c:rich>
      </c:tx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8.8466732863016746E-4"/>
          <c:y val="0"/>
          <c:w val="0.99909536961170986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на 2021 год</c:v>
                </c:pt>
              </c:strCache>
            </c:strRef>
          </c:tx>
          <c:explosion val="15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Субсидия</c:v>
                </c:pt>
                <c:pt idx="2">
                  <c:v>Субвенция</c:v>
                </c:pt>
                <c:pt idx="3">
                  <c:v>иные МБТ</c:v>
                </c:pt>
                <c:pt idx="4">
                  <c:v>Возврат остатков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28.4</c:v>
                </c:pt>
                <c:pt idx="1">
                  <c:v>5.7</c:v>
                </c:pt>
                <c:pt idx="2">
                  <c:v>61.3</c:v>
                </c:pt>
                <c:pt idx="3">
                  <c:v>4.5999999999999996</c:v>
                </c:pt>
                <c:pt idx="4">
                  <c:v>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79455745115193888"/>
          <c:w val="0.9993825076409093"/>
          <c:h val="0.19362102653834937"/>
        </c:manualLayout>
      </c:layout>
      <c:txPr>
        <a:bodyPr/>
        <a:lstStyle/>
        <a:p>
          <a:pPr>
            <a:defRPr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5"/>
  <c:chart>
    <c:view3D>
      <c:rAngAx val="1"/>
    </c:view3D>
    <c:plotArea>
      <c:layout>
        <c:manualLayout>
          <c:layoutTarget val="inner"/>
          <c:xMode val="edge"/>
          <c:yMode val="edge"/>
          <c:x val="0.10170266994584154"/>
          <c:y val="5.0318693545835513E-2"/>
          <c:w val="0.89801341209806995"/>
          <c:h val="0.64676131794653602"/>
        </c:manualLayout>
      </c:layout>
      <c:bar3DChart>
        <c:barDir val="col"/>
        <c:grouping val="stacked"/>
        <c:ser>
          <c:idx val="0"/>
          <c:order val="0"/>
          <c:tx>
            <c:strRef>
              <c:f>Лист1!$B$2</c:f>
              <c:strCache>
                <c:ptCount val="1"/>
                <c:pt idx="0">
                  <c:v>Дотации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Лист1!$B$3:$B$7</c:f>
              <c:numCache>
                <c:formatCode>0.0</c:formatCode>
                <c:ptCount val="5"/>
                <c:pt idx="0">
                  <c:v>22.7</c:v>
                </c:pt>
                <c:pt idx="1">
                  <c:v>25.6</c:v>
                </c:pt>
                <c:pt idx="2">
                  <c:v>28.4</c:v>
                </c:pt>
                <c:pt idx="3">
                  <c:v>24.9</c:v>
                </c:pt>
                <c:pt idx="4">
                  <c:v>25.4</c:v>
                </c:pt>
              </c:numCache>
            </c:numRef>
          </c:val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Субсидия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Лист1!$C$3:$C$7</c:f>
              <c:numCache>
                <c:formatCode>0.0</c:formatCode>
                <c:ptCount val="5"/>
                <c:pt idx="0">
                  <c:v>30.3</c:v>
                </c:pt>
                <c:pt idx="1">
                  <c:v>11.8</c:v>
                </c:pt>
                <c:pt idx="2">
                  <c:v>5.7</c:v>
                </c:pt>
              </c:numCache>
            </c:numRef>
          </c:val>
        </c:ser>
        <c:ser>
          <c:idx val="2"/>
          <c:order val="2"/>
          <c:tx>
            <c:strRef>
              <c:f>Лист1!$D$2</c:f>
              <c:strCache>
                <c:ptCount val="1"/>
                <c:pt idx="0">
                  <c:v>Субвенция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Лист1!$D$3:$D$7</c:f>
              <c:numCache>
                <c:formatCode>0.0</c:formatCode>
                <c:ptCount val="5"/>
                <c:pt idx="0">
                  <c:v>40.200000000000003</c:v>
                </c:pt>
                <c:pt idx="1">
                  <c:v>57.7</c:v>
                </c:pt>
                <c:pt idx="2">
                  <c:v>61.3</c:v>
                </c:pt>
                <c:pt idx="3">
                  <c:v>72.400000000000006</c:v>
                </c:pt>
                <c:pt idx="4">
                  <c:v>73</c:v>
                </c:pt>
              </c:numCache>
            </c:numRef>
          </c:val>
        </c:ser>
        <c:ser>
          <c:idx val="3"/>
          <c:order val="3"/>
          <c:tx>
            <c:strRef>
              <c:f>Лист1!$E$2</c:f>
              <c:strCache>
                <c:ptCount val="1"/>
                <c:pt idx="0">
                  <c:v>Иные МБТ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Лист1!$E$3:$E$7</c:f>
              <c:numCache>
                <c:formatCode>0.0</c:formatCode>
                <c:ptCount val="5"/>
                <c:pt idx="0">
                  <c:v>6.8</c:v>
                </c:pt>
                <c:pt idx="1">
                  <c:v>4.9000000000000004</c:v>
                </c:pt>
                <c:pt idx="2">
                  <c:v>4.5999999999999996</c:v>
                </c:pt>
                <c:pt idx="3">
                  <c:v>2.7</c:v>
                </c:pt>
                <c:pt idx="4">
                  <c:v>1.6</c:v>
                </c:pt>
              </c:numCache>
            </c:numRef>
          </c:val>
        </c:ser>
        <c:shape val="box"/>
        <c:axId val="172561920"/>
        <c:axId val="172563456"/>
        <c:axId val="0"/>
      </c:bar3DChart>
      <c:catAx>
        <c:axId val="1725619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PT Astra Serif" pitchFamily="18" charset="-52"/>
                <a:ea typeface="PT Astra Serif" pitchFamily="18" charset="-52"/>
              </a:defRPr>
            </a:pPr>
            <a:endParaRPr lang="ru-RU"/>
          </a:p>
        </c:txPr>
        <c:crossAx val="172563456"/>
        <c:crosses val="autoZero"/>
        <c:auto val="1"/>
        <c:lblAlgn val="ctr"/>
        <c:lblOffset val="100"/>
      </c:catAx>
      <c:valAx>
        <c:axId val="172563456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000">
                <a:latin typeface="PT Astra Serif" pitchFamily="18" charset="-52"/>
                <a:ea typeface="PT Astra Serif" pitchFamily="18" charset="-52"/>
              </a:defRPr>
            </a:pPr>
            <a:endParaRPr lang="ru-RU"/>
          </a:p>
        </c:txPr>
        <c:crossAx val="1725619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77198356689237169"/>
          <c:w val="0.9987260927117797"/>
          <c:h val="0.13394482620912671"/>
        </c:manualLayout>
      </c:layout>
      <c:txPr>
        <a:bodyPr/>
        <a:lstStyle/>
        <a:p>
          <a:pPr>
            <a:defRPr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title>
      <c:tx>
        <c:rich>
          <a:bodyPr/>
          <a:lstStyle/>
          <a:p>
            <a:pPr>
              <a:defRPr>
                <a:latin typeface="PT Astra Serif" pitchFamily="18" charset="-52"/>
                <a:ea typeface="PT Astra Serif" pitchFamily="18" charset="-52"/>
              </a:defRPr>
            </a:pPr>
            <a:r>
              <a:rPr lang="ru-RU" dirty="0">
                <a:latin typeface="PT Astra Serif" pitchFamily="18" charset="-52"/>
                <a:ea typeface="PT Astra Serif" pitchFamily="18" charset="-52"/>
              </a:rPr>
              <a:t>Структура расходов на 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202</a:t>
            </a:r>
            <a:r>
              <a:rPr lang="en-US" dirty="0" smtClean="0">
                <a:latin typeface="PT Astra Serif" pitchFamily="18" charset="-52"/>
                <a:ea typeface="PT Astra Serif" pitchFamily="18" charset="-52"/>
              </a:rPr>
              <a:t>3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dirty="0">
                <a:latin typeface="PT Astra Serif" pitchFamily="18" charset="-52"/>
                <a:ea typeface="PT Astra Serif" pitchFamily="18" charset="-52"/>
              </a:rPr>
              <a:t>год</a:t>
            </a:r>
          </a:p>
        </c:rich>
      </c:tx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4.77327605960449E-2"/>
          <c:y val="0"/>
          <c:w val="0.92193380423008564"/>
          <c:h val="0.949373024252373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на 2021 год</c:v>
                </c:pt>
              </c:strCache>
            </c:strRef>
          </c:tx>
          <c:explosion val="14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Жилищно-коммунальное хозяйство</c:v>
                </c:pt>
                <c:pt idx="3">
                  <c:v>Образование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Средства массовой информации</c:v>
                </c:pt>
                <c:pt idx="8">
                  <c:v>Обслуживание государственного и муниципального долга</c:v>
                </c:pt>
                <c:pt idx="9">
                  <c:v>МБТ общего характера бюджетам бюджетной системы РФ</c:v>
                </c:pt>
              </c:strCache>
            </c:strRef>
          </c:cat>
          <c:val>
            <c:numRef>
              <c:f>Лист1!$B$2:$B$11</c:f>
              <c:numCache>
                <c:formatCode>0.0</c:formatCode>
                <c:ptCount val="10"/>
                <c:pt idx="0">
                  <c:v>16.666753328786207</c:v>
                </c:pt>
                <c:pt idx="1">
                  <c:v>3.4357536405437634</c:v>
                </c:pt>
                <c:pt idx="2">
                  <c:v>3.3911264168973956E-2</c:v>
                </c:pt>
                <c:pt idx="3">
                  <c:v>67.076887461400489</c:v>
                </c:pt>
                <c:pt idx="4">
                  <c:v>9.1711883569517703</c:v>
                </c:pt>
                <c:pt idx="5">
                  <c:v>0.51450169997167261</c:v>
                </c:pt>
                <c:pt idx="6">
                  <c:v>2.5255527027390583</c:v>
                </c:pt>
                <c:pt idx="7">
                  <c:v>0.1926159804797721</c:v>
                </c:pt>
                <c:pt idx="8">
                  <c:v>3.3911264168973968E-3</c:v>
                </c:pt>
                <c:pt idx="9">
                  <c:v>0.37942183103192662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66333134949607064"/>
          <c:w val="0.99938250764090908"/>
          <c:h val="0.32354313827306352"/>
        </c:manualLayout>
      </c:layout>
      <c:txPr>
        <a:bodyPr/>
        <a:lstStyle/>
        <a:p>
          <a:pPr>
            <a:defRPr sz="120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5"/>
  <c:chart>
    <c:view3D>
      <c:rAngAx val="1"/>
    </c:view3D>
    <c:plotArea>
      <c:layout>
        <c:manualLayout>
          <c:layoutTarget val="inner"/>
          <c:xMode val="edge"/>
          <c:yMode val="edge"/>
          <c:x val="0.11085483507624823"/>
          <c:y val="5.0318693545835548E-2"/>
          <c:w val="0.88914516492375151"/>
          <c:h val="0.5289420282742654"/>
        </c:manualLayout>
      </c:layout>
      <c:bar3DChart>
        <c:barDir val="col"/>
        <c:grouping val="stacked"/>
        <c:ser>
          <c:idx val="0"/>
          <c:order val="0"/>
          <c:tx>
            <c:strRef>
              <c:f>Лист1!$B$2</c:f>
              <c:strCache>
                <c:ptCount val="1"/>
                <c:pt idx="0">
                  <c:v>Общегосударственные вопросы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Лист1!$B$3:$B$7</c:f>
              <c:numCache>
                <c:formatCode>0.0</c:formatCode>
                <c:ptCount val="5"/>
                <c:pt idx="0">
                  <c:v>9.500811354352841</c:v>
                </c:pt>
                <c:pt idx="1">
                  <c:v>12.057017189190962</c:v>
                </c:pt>
                <c:pt idx="2">
                  <c:v>16.57468649664256</c:v>
                </c:pt>
                <c:pt idx="3">
                  <c:v>15.760037617500371</c:v>
                </c:pt>
                <c:pt idx="4">
                  <c:v>15.940308515565432</c:v>
                </c:pt>
              </c:numCache>
            </c:numRef>
          </c:val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Национальная экономика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Лист1!$C$3:$C$7</c:f>
              <c:numCache>
                <c:formatCode>0.0</c:formatCode>
                <c:ptCount val="5"/>
                <c:pt idx="0">
                  <c:v>9.7553429247596402</c:v>
                </c:pt>
                <c:pt idx="1">
                  <c:v>7.5069594764593477</c:v>
                </c:pt>
                <c:pt idx="2">
                  <c:v>3.4357536405437639</c:v>
                </c:pt>
                <c:pt idx="3">
                  <c:v>3.8528541217568764</c:v>
                </c:pt>
                <c:pt idx="4">
                  <c:v>4.1940330293015586</c:v>
                </c:pt>
              </c:numCache>
            </c:numRef>
          </c:val>
        </c:ser>
        <c:ser>
          <c:idx val="2"/>
          <c:order val="2"/>
          <c:tx>
            <c:strRef>
              <c:f>Лист1!$D$2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Лист1!$D$3:$D$7</c:f>
              <c:numCache>
                <c:formatCode>0.0</c:formatCode>
                <c:ptCount val="5"/>
                <c:pt idx="0">
                  <c:v>2.6496562029932891E-3</c:v>
                </c:pt>
                <c:pt idx="1">
                  <c:v>0.63225562678872105</c:v>
                </c:pt>
                <c:pt idx="2">
                  <c:v>3.3911264168973956E-2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Лист1!$E$2</c:f>
              <c:strCache>
                <c:ptCount val="1"/>
                <c:pt idx="0">
                  <c:v>Образование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Лист1!$E$3:$E$7</c:f>
              <c:numCache>
                <c:formatCode>0.0</c:formatCode>
                <c:ptCount val="5"/>
                <c:pt idx="0">
                  <c:v>71.823901544700178</c:v>
                </c:pt>
                <c:pt idx="1">
                  <c:v>66.137385657382154</c:v>
                </c:pt>
                <c:pt idx="2">
                  <c:v>67.076887461400489</c:v>
                </c:pt>
                <c:pt idx="3">
                  <c:v>70.84559365788779</c:v>
                </c:pt>
                <c:pt idx="4">
                  <c:v>70.230398307031123</c:v>
                </c:pt>
              </c:numCache>
            </c:numRef>
          </c:val>
        </c:ser>
        <c:ser>
          <c:idx val="4"/>
          <c:order val="4"/>
          <c:tx>
            <c:strRef>
              <c:f>Лист1!$F$2</c:f>
              <c:strCache>
                <c:ptCount val="1"/>
                <c:pt idx="0">
                  <c:v>Культура, кинематограия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Лист1!$F$3:$F$7</c:f>
              <c:numCache>
                <c:formatCode>0.0</c:formatCode>
                <c:ptCount val="5"/>
                <c:pt idx="0">
                  <c:v>6.7190344060326579</c:v>
                </c:pt>
                <c:pt idx="1">
                  <c:v>10.33928674663904</c:v>
                </c:pt>
                <c:pt idx="2">
                  <c:v>9.171188356951772</c:v>
                </c:pt>
                <c:pt idx="3">
                  <c:v>6.1422915949324253</c:v>
                </c:pt>
                <c:pt idx="4">
                  <c:v>6.0556505012991764</c:v>
                </c:pt>
              </c:numCache>
            </c:numRef>
          </c:val>
        </c:ser>
        <c:ser>
          <c:idx val="5"/>
          <c:order val="5"/>
          <c:tx>
            <c:strRef>
              <c:f>Лист1!$G$2</c:f>
              <c:strCache>
                <c:ptCount val="1"/>
                <c:pt idx="0">
                  <c:v>Социальная политика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Лист1!$G$3:$G$7</c:f>
              <c:numCache>
                <c:formatCode>0.0</c:formatCode>
                <c:ptCount val="5"/>
                <c:pt idx="0">
                  <c:v>0.18702293845227169</c:v>
                </c:pt>
                <c:pt idx="1">
                  <c:v>0.3631696779523319</c:v>
                </c:pt>
                <c:pt idx="2">
                  <c:v>0.51450169997167272</c:v>
                </c:pt>
                <c:pt idx="3">
                  <c:v>0.58793320772012536</c:v>
                </c:pt>
                <c:pt idx="4">
                  <c:v>0.58882680064694226</c:v>
                </c:pt>
              </c:numCache>
            </c:numRef>
          </c:val>
        </c:ser>
        <c:ser>
          <c:idx val="6"/>
          <c:order val="6"/>
          <c:tx>
            <c:strRef>
              <c:f>Лист1!$H$2</c:f>
              <c:strCache>
                <c:ptCount val="1"/>
                <c:pt idx="0">
                  <c:v>Физическая культура и спорт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Лист1!$H$3:$H$7</c:f>
              <c:numCache>
                <c:formatCode>0.0</c:formatCode>
                <c:ptCount val="5"/>
                <c:pt idx="0">
                  <c:v>1.6840786931434797</c:v>
                </c:pt>
                <c:pt idx="1">
                  <c:v>2.2451144088042492</c:v>
                </c:pt>
                <c:pt idx="2">
                  <c:v>2.5255527027390579</c:v>
                </c:pt>
                <c:pt idx="3">
                  <c:v>2.1351433496190833</c:v>
                </c:pt>
                <c:pt idx="4">
                  <c:v>2.3224131238004984</c:v>
                </c:pt>
              </c:numCache>
            </c:numRef>
          </c:val>
        </c:ser>
        <c:ser>
          <c:idx val="7"/>
          <c:order val="7"/>
          <c:tx>
            <c:strRef>
              <c:f>Лист1!$I$2</c:f>
              <c:strCache>
                <c:ptCount val="1"/>
                <c:pt idx="0">
                  <c:v>Средства массовой информации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Лист1!$I$3:$I$7</c:f>
              <c:numCache>
                <c:formatCode>0.0</c:formatCode>
                <c:ptCount val="5"/>
                <c:pt idx="0">
                  <c:v>0.13310819484353861</c:v>
                </c:pt>
                <c:pt idx="1">
                  <c:v>0.26101751264880457</c:v>
                </c:pt>
                <c:pt idx="2">
                  <c:v>0.19261598047977208</c:v>
                </c:pt>
                <c:pt idx="3">
                  <c:v>0.21779090999023779</c:v>
                </c:pt>
                <c:pt idx="4">
                  <c:v>0.21574869227677926</c:v>
                </c:pt>
              </c:numCache>
            </c:numRef>
          </c:val>
        </c:ser>
        <c:ser>
          <c:idx val="8"/>
          <c:order val="8"/>
          <c:tx>
            <c:strRef>
              <c:f>Лист1!$J$2</c:f>
              <c:strCache>
                <c:ptCount val="1"/>
                <c:pt idx="0">
                  <c:v>Обслуживание государственного и муниципального долга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Лист1!$J$3:$J$7</c:f>
              <c:numCache>
                <c:formatCode>0.0</c:formatCode>
                <c:ptCount val="5"/>
                <c:pt idx="0">
                  <c:v>2.4192513157764808E-3</c:v>
                </c:pt>
                <c:pt idx="1">
                  <c:v>9.0049511022150183E-3</c:v>
                </c:pt>
                <c:pt idx="2">
                  <c:v>3.3911264168973959E-3</c:v>
                </c:pt>
                <c:pt idx="3">
                  <c:v>1.2781156689567946E-2</c:v>
                </c:pt>
                <c:pt idx="4">
                  <c:v>1.2661308232205357E-2</c:v>
                </c:pt>
              </c:numCache>
            </c:numRef>
          </c:val>
        </c:ser>
        <c:ser>
          <c:idx val="9"/>
          <c:order val="9"/>
          <c:tx>
            <c:strRef>
              <c:f>Лист1!$K$2</c:f>
              <c:strCache>
                <c:ptCount val="1"/>
                <c:pt idx="0">
                  <c:v>МБТ общего характера бюджетам бюджетной системы РФ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Лист1!$K$3:$K$7</c:f>
              <c:numCache>
                <c:formatCode>0.0</c:formatCode>
                <c:ptCount val="5"/>
                <c:pt idx="0">
                  <c:v>0.19163103619660785</c:v>
                </c:pt>
                <c:pt idx="1">
                  <c:v>0.44877074312998777</c:v>
                </c:pt>
                <c:pt idx="2">
                  <c:v>0.47942183103192648</c:v>
                </c:pt>
                <c:pt idx="3">
                  <c:v>0.45240182218394692</c:v>
                </c:pt>
                <c:pt idx="4">
                  <c:v>0.48204132701652219</c:v>
                </c:pt>
              </c:numCache>
            </c:numRef>
          </c:val>
        </c:ser>
        <c:shape val="box"/>
        <c:axId val="174270336"/>
        <c:axId val="174271872"/>
        <c:axId val="0"/>
      </c:bar3DChart>
      <c:catAx>
        <c:axId val="1742703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PT Astra Serif" pitchFamily="18" charset="-52"/>
                <a:ea typeface="PT Astra Serif" pitchFamily="18" charset="-52"/>
              </a:defRPr>
            </a:pPr>
            <a:endParaRPr lang="ru-RU"/>
          </a:p>
        </c:txPr>
        <c:crossAx val="174271872"/>
        <c:crosses val="autoZero"/>
        <c:auto val="1"/>
        <c:lblAlgn val="ctr"/>
        <c:lblOffset val="100"/>
      </c:catAx>
      <c:valAx>
        <c:axId val="174271872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000">
                <a:latin typeface="PT Astra Serif" pitchFamily="18" charset="-52"/>
                <a:ea typeface="PT Astra Serif" pitchFamily="18" charset="-52"/>
              </a:defRPr>
            </a:pPr>
            <a:endParaRPr lang="ru-RU"/>
          </a:p>
        </c:txPr>
        <c:crossAx val="1742703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6185470833557668"/>
          <c:w val="0.99946567571542655"/>
          <c:h val="0.36447654110755739"/>
        </c:manualLayout>
      </c:layout>
      <c:txPr>
        <a:bodyPr/>
        <a:lstStyle/>
        <a:p>
          <a:pPr>
            <a:defRPr sz="120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B6521D-CA63-4E87-9780-F5BCEB3CD5B9}" type="datetimeFigureOut">
              <a:rPr lang="ru-RU" smtClean="0"/>
              <a:pPr/>
              <a:t>28.11.2022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12ED5C-7573-4F1F-B32E-3C128317FA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93238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2ED5C-7573-4F1F-B32E-3C128317FA0F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19994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2ED5C-7573-4F1F-B32E-3C128317FA0F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35315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32416694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7879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198114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18119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6291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6884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870350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9237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28572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273BF8-0978-487A-81E9-5D9C0A9987D6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39C6ED5-8FC2-4F1D-8503-FF10359BB0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1A1AF2-9CAD-447C-AB24-36CDF73F2115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D356DE-5E6F-4779-87CF-48BEE68D75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Free PPT _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694015714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273BF8-0978-487A-81E9-5D9C0A9987D6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9C6ED5-8FC2-4F1D-8503-FF10359BB0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273BF8-0978-487A-81E9-5D9C0A9987D6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9C6ED5-8FC2-4F1D-8503-FF10359BB0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273BF8-0978-487A-81E9-5D9C0A9987D6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9C6ED5-8FC2-4F1D-8503-FF10359BB0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273BF8-0978-487A-81E9-5D9C0A9987D6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9C6ED5-8FC2-4F1D-8503-FF10359BB0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1A1AF2-9CAD-447C-AB24-36CDF73F2115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D356DE-5E6F-4779-87CF-48BEE68D7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7273BF8-0978-487A-81E9-5D9C0A9987D6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9C6ED5-8FC2-4F1D-8503-FF10359BB0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273BF8-0978-487A-81E9-5D9C0A9987D6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39C6ED5-8FC2-4F1D-8503-FF10359BB0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273BF8-0978-487A-81E9-5D9C0A9987D6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9C6ED5-8FC2-4F1D-8503-FF10359BB0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273BF8-0978-487A-81E9-5D9C0A9987D6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9C6ED5-8FC2-4F1D-8503-FF10359BB0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altLang="ko-KR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326818522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2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  <a:prstGeom prst="rect">
            <a:avLst/>
          </a:prstGeo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B56AFA-87BE-4750-8C8E-AA13239EF512}" type="datetime1">
              <a:rPr lang="ru-RU" smtClean="0"/>
              <a:pPr/>
              <a:t>28.11.2022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380073" y="6407945"/>
            <a:ext cx="235068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>
          <a:xfrm>
            <a:off x="8647272" y="6407945"/>
            <a:ext cx="36576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61D73B7-9998-4402-BDD1-87C345FC69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4525963"/>
          </a:xfrm>
          <a:prstGeom prst="rect">
            <a:avLst/>
          </a:prstGeo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B010A17C-D7A5-4DDD-B108-3AE123BA4C1B}" type="datetime1">
              <a:rPr lang="ru-RU" smtClean="0"/>
              <a:pPr/>
              <a:t>28.11.2022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80073" y="6407945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47272" y="6407945"/>
            <a:ext cx="365760" cy="365125"/>
          </a:xfrm>
          <a:prstGeom prst="rect">
            <a:avLst/>
          </a:prstGeom>
        </p:spPr>
        <p:txBody>
          <a:bodyPr/>
          <a:lstStyle>
            <a:extLst/>
          </a:lstStyle>
          <a:p>
            <a:fld id="{161D73B7-9998-4402-BDD1-87C345FC69D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D891ADEF-B380-4A9A-B198-BC0ACD5810D3}" type="datetime1">
              <a:rPr lang="ru-RU" smtClean="0"/>
              <a:pPr/>
              <a:t>28.11.2022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380073" y="6407945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47272" y="6407945"/>
            <a:ext cx="365760" cy="365125"/>
          </a:xfrm>
          <a:prstGeom prst="rect">
            <a:avLst/>
          </a:prstGeom>
        </p:spPr>
        <p:txBody>
          <a:bodyPr/>
          <a:lstStyle>
            <a:extLst/>
          </a:lstStyle>
          <a:p>
            <a:fld id="{161D73B7-9998-4402-BDD1-87C345FC69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6086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24286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77933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</p:sldLayoutIdLst>
  <p:hf hdr="0" ftr="0" dt="0"/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4213AF-26F6-41FA-8D85-E2C5388D6E58}" type="datetimeFigureOut">
              <a:rPr lang="en-US" smtClean="0"/>
              <a:pPr/>
              <a:t>11/28/2022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2" r:id="rId1"/>
    <p:sldLayoutId id="2147484353" r:id="rId2"/>
    <p:sldLayoutId id="2147484354" r:id="rId3"/>
    <p:sldLayoutId id="2147484355" r:id="rId4"/>
    <p:sldLayoutId id="2147484356" r:id="rId5"/>
    <p:sldLayoutId id="2147484357" r:id="rId6"/>
    <p:sldLayoutId id="2147484358" r:id="rId7"/>
    <p:sldLayoutId id="2147484359" r:id="rId8"/>
    <p:sldLayoutId id="2147484360" r:id="rId9"/>
    <p:sldLayoutId id="2147484361" r:id="rId10"/>
    <p:sldLayoutId id="2147484362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522ba9c905431bacd928b9be260eb279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</p:pic>
      <p:sp>
        <p:nvSpPr>
          <p:cNvPr id="5" name="Прямоугольник 4"/>
          <p:cNvSpPr/>
          <p:nvPr/>
        </p:nvSpPr>
        <p:spPr>
          <a:xfrm>
            <a:off x="2411760" y="126876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Финансовое управление</a:t>
            </a:r>
          </a:p>
          <a:p>
            <a:pPr algn="ctr"/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 администрации </a:t>
            </a:r>
            <a:r>
              <a:rPr lang="ru-RU" dirty="0" err="1" smtClean="0">
                <a:latin typeface="PT Astra Serif" pitchFamily="18" charset="-52"/>
                <a:ea typeface="PT Astra Serif" pitchFamily="18" charset="-52"/>
              </a:rPr>
              <a:t>Александрово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 – </a:t>
            </a:r>
            <a:r>
              <a:rPr lang="ru-RU" dirty="0" err="1" smtClean="0">
                <a:latin typeface="PT Astra Serif" pitchFamily="18" charset="-52"/>
                <a:ea typeface="PT Astra Serif" pitchFamily="18" charset="-52"/>
              </a:rPr>
              <a:t>Гайского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 муниципального района</a:t>
            </a:r>
          </a:p>
        </p:txBody>
      </p:sp>
      <p:pic>
        <p:nvPicPr>
          <p:cNvPr id="6" name="Picture 4" descr="C:\Documents and Settings\Admin\Рабочий стол\Копия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8" y="260649"/>
            <a:ext cx="631007" cy="7978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202264" y="2708920"/>
            <a:ext cx="6727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Бюджет для граждан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4005063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PT Astra Serif" pitchFamily="18" charset="-52"/>
                <a:ea typeface="PT Astra Serif" pitchFamily="18" charset="-52"/>
              </a:rPr>
              <a:t>к проекту бюджета </a:t>
            </a:r>
            <a:endParaRPr lang="en-US" b="1" dirty="0" smtClean="0">
              <a:latin typeface="PT Astra Serif" pitchFamily="18" charset="-52"/>
              <a:ea typeface="PT Astra Serif" pitchFamily="18" charset="-52"/>
            </a:endParaRPr>
          </a:p>
          <a:p>
            <a:pPr algn="ctr"/>
            <a:r>
              <a:rPr lang="ru-RU" b="1" dirty="0" err="1" smtClean="0">
                <a:latin typeface="PT Astra Serif" pitchFamily="18" charset="-52"/>
                <a:ea typeface="PT Astra Serif" pitchFamily="18" charset="-52"/>
              </a:rPr>
              <a:t>Александрово</a:t>
            </a:r>
            <a:r>
              <a:rPr lang="ru-RU" b="1" dirty="0" smtClean="0">
                <a:latin typeface="PT Astra Serif" pitchFamily="18" charset="-52"/>
                <a:ea typeface="PT Astra Serif" pitchFamily="18" charset="-52"/>
              </a:rPr>
              <a:t> – </a:t>
            </a:r>
            <a:r>
              <a:rPr lang="ru-RU" b="1" dirty="0" err="1" smtClean="0">
                <a:latin typeface="PT Astra Serif" pitchFamily="18" charset="-52"/>
                <a:ea typeface="PT Astra Serif" pitchFamily="18" charset="-52"/>
              </a:rPr>
              <a:t>Гайского</a:t>
            </a:r>
            <a:r>
              <a:rPr lang="ru-RU" b="1" dirty="0" smtClean="0">
                <a:latin typeface="PT Astra Serif" pitchFamily="18" charset="-52"/>
                <a:ea typeface="PT Astra Serif" pitchFamily="18" charset="-52"/>
              </a:rPr>
              <a:t>  муниципального района </a:t>
            </a:r>
            <a:endParaRPr lang="en-US" b="1" dirty="0" smtClean="0">
              <a:latin typeface="PT Astra Serif" pitchFamily="18" charset="-52"/>
              <a:ea typeface="PT Astra Serif" pitchFamily="18" charset="-52"/>
            </a:endParaRPr>
          </a:p>
          <a:p>
            <a:pPr algn="ctr"/>
            <a:r>
              <a:rPr lang="ru-RU" b="1" dirty="0" smtClean="0">
                <a:latin typeface="PT Astra Serif" pitchFamily="18" charset="-52"/>
                <a:ea typeface="PT Astra Serif" pitchFamily="18" charset="-52"/>
              </a:rPr>
              <a:t>на 2023 год и плановый период </a:t>
            </a:r>
            <a:endParaRPr lang="en-US" b="1" dirty="0" smtClean="0">
              <a:latin typeface="PT Astra Serif" pitchFamily="18" charset="-52"/>
              <a:ea typeface="PT Astra Serif" pitchFamily="18" charset="-52"/>
            </a:endParaRPr>
          </a:p>
          <a:p>
            <a:pPr algn="ctr"/>
            <a:r>
              <a:rPr lang="ru-RU" b="1" dirty="0" smtClean="0">
                <a:latin typeface="PT Astra Serif" pitchFamily="18" charset="-52"/>
                <a:ea typeface="PT Astra Serif" pitchFamily="18" charset="-52"/>
              </a:rPr>
              <a:t>2024 и 2025 годов </a:t>
            </a:r>
            <a:endParaRPr lang="ru-RU" b="1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836712"/>
            <a:ext cx="8208912" cy="5688632"/>
          </a:xfrm>
        </p:spPr>
        <p:txBody>
          <a:bodyPr>
            <a:normAutofit fontScale="92500" lnSpcReduction="10000"/>
          </a:bodyPr>
          <a:lstStyle/>
          <a:p>
            <a:pPr algn="just">
              <a:spcBef>
                <a:spcPts val="0"/>
              </a:spcBef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При  подготовки основных направлений бюджетной и налоговой политики </a:t>
            </a:r>
            <a:r>
              <a:rPr lang="ru-RU" sz="15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Александрово-Гайского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муниципального  района Саратовской области на 2023 год и плановый период 2024 и 2025  годов  были учтены  положения Указа  Президента РФ от 7 мая 2018 г.  № 204 «О национальных целях и стратегических задачах развития  Российской Федерации на период  до 2024 года», Послание Президента РФ Федеральному Собранию, изменения в Налоговый кодекс РФ и Бюджетный кодекс РФ.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Основными целями бюджетной и налоговой политики </a:t>
            </a:r>
            <a:r>
              <a:rPr lang="ru-RU" sz="15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Александрово-Гайского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муниципального района (далее – муниципальный район) являются  повышение бюджетной устойчивости, сбалансированности, эффективности управления общественными финансами, поддержание экономической и социальной стабильности района.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Основные направления бюджетной и основные направления налоговой политики муниципального района  разработаны в рамках подготовки проекта бюджета </a:t>
            </a:r>
            <a:r>
              <a:rPr lang="ru-RU" sz="15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Александрово-Гайского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муниципального района на очередной финансовый год и плановый период.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Бюджетная и налоговая политика на 2023-2025 годы сформирована исходя из задач по обеспечению развития и экономического роста муниципального района таких как: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- безусловное исполнение действующих расходных обязательств, недопущение принятия новых расходных обязательств, не обеспеченных доходными источниками;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-   повышение качества бюджетного планирования;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- обеспечение потребности граждан в муниципальных услугах, повышение их доступности и качества;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- оптимизацию бюджетных расходов за счет повышения их эффективности в результате перераспределения средств на самые важные направления, снижения неэффективных затрат;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-  адресное решение социальных проблем;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19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3. Основные задачи и приоритетные направления </a:t>
            </a:r>
            <a:br>
              <a:rPr lang="ru-RU" sz="24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бюджетной политики</a:t>
            </a:r>
            <a:br>
              <a:rPr lang="ru-RU" sz="24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" y="980729"/>
            <a:ext cx="8507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457200" algn="just"/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4572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264696"/>
          </a:xfrm>
        </p:spPr>
        <p:txBody>
          <a:bodyPr>
            <a:normAutofit/>
          </a:bodyPr>
          <a:lstStyle/>
          <a:p>
            <a:pPr marL="0" indent="256032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256032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- повышение качества финансового контроля в управлении бюджетным процессом, в том числе внутреннего финансового контроля;</a:t>
            </a:r>
          </a:p>
          <a:p>
            <a:pPr marL="0" indent="256032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- реализацию принципов открытости и прозрачности управления муниципальными финансами;</a:t>
            </a:r>
          </a:p>
          <a:p>
            <a:pPr marL="0" indent="256032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-  проведение взвешенной долговой политики;</a:t>
            </a:r>
          </a:p>
          <a:p>
            <a:pPr marL="0" indent="256032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- совершенствование и дальнейшее развитие программно-целевых инструментов бюджетного планирования, внедрение механизмов проектного управления;</a:t>
            </a:r>
          </a:p>
          <a:p>
            <a:pPr marL="0" indent="256032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- повышение качества и доступности информации о бюджете для граждан.</a:t>
            </a:r>
          </a:p>
          <a:p>
            <a:pPr marL="0" indent="256032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Бюджетная и налоговая политика на 2023 год и на плановый период 2024 и 2025 годов в области доходов  районного  бюджета ориентирована на сохранение и развитие доходных источников  районного бюджета с учетом консервативной оценки доходного потенциала.</a:t>
            </a:r>
          </a:p>
          <a:p>
            <a:pPr marL="0" indent="256032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" y="980729"/>
            <a:ext cx="8507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457200" algn="just"/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4572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budget_politik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4293097"/>
            <a:ext cx="4464496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4. </a:t>
            </a:r>
            <a:r>
              <a:rPr lang="ru-RU" sz="27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Основные характеристики бюджета </a:t>
            </a:r>
            <a:br>
              <a:rPr lang="ru-RU" sz="27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Александрово-Гайского муниципального района </a:t>
            </a:r>
            <a:endParaRPr lang="ru-RU" sz="270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57200" y="1362118"/>
          <a:ext cx="8363275" cy="5043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224136"/>
                <a:gridCol w="1224136"/>
                <a:gridCol w="1224136"/>
                <a:gridCol w="1296144"/>
                <a:gridCol w="1224139"/>
              </a:tblGrid>
              <a:tr h="49949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Показатели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Фактическое исполнение за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2021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Плановые показатели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2022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года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(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 01.10.2022г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.)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 г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Плановый период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073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 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 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442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Доходы всего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618 983,4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548 689,1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442 330,9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391 200,9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394 903,9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99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Налоговые доходы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91 363,1 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79 965,2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68 036,1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74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547,0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80 756,7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99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Неналоговые доходы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4 418,4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52 207,0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3 840,5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2 710,5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2 680,5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23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Безвозмездные поступления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523 201,9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416  516,9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370 454,3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313 943,4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311 466,7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51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Расходы всего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607 626,0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555 250,1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442 330,9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391 200,9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394 903,9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5103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в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т. ч. условно утвержденные расходы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3 885,3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8 126,8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570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Дефицит(-); </a:t>
                      </a:r>
                      <a:r>
                        <a:rPr lang="ru-RU" sz="1400" dirty="0" err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Профицит</a:t>
                      </a: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(+)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11 357,4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6 561,0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4.1. Доходы бюджета</a:t>
            </a:r>
            <a:br>
              <a:rPr lang="ru-RU" sz="20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Александрово-Гайского муниципального района</a:t>
            </a:r>
            <a:endParaRPr lang="ru-RU" sz="200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836713"/>
            <a:ext cx="8229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Прогноз  доходов бюджета на 2023 год и плановый период 2024 и 2025 годов определен на основании показателей социально-экономического развития муниципального района на 2023 год и плановый период 2024 и 2025 годов ожидаемого поступления налоговых, неналоговых доходов, положений Бюджетного кодекса Российской Федерации и законов Саратовской области.</a:t>
            </a:r>
            <a:endParaRPr lang="ru-RU" sz="1400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47664" y="1985784"/>
          <a:ext cx="6264696" cy="5791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6264696"/>
              </a:tblGrid>
              <a:tr h="57912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Основные нормативные акты, влияющие на поступление доходов в 2023 -2025гг.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0" y="2769449"/>
          <a:ext cx="8712968" cy="361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8"/>
              </a:tblGrid>
              <a:tr h="3584015">
                <a:tc>
                  <a:txBody>
                    <a:bodyPr/>
                    <a:lstStyle/>
                    <a:p>
                      <a:pPr indent="180000" algn="just"/>
                      <a:r>
                        <a:rPr lang="ru-RU" sz="11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В  основу прогноза социально- экономического развития Александрово-Гайского</a:t>
                      </a:r>
                      <a:r>
                        <a:rPr lang="ru-RU" sz="11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муниципального района и бюджета  района положен базовый сценарий развития экономики  на предстоящий среднесрочный период:</a:t>
                      </a:r>
                    </a:p>
                    <a:p>
                      <a:pPr indent="180000" algn="just">
                        <a:buFont typeface="Wingdings" pitchFamily="2" charset="2"/>
                        <a:buChar char="v"/>
                      </a:pPr>
                      <a:r>
                        <a:rPr lang="ru-RU" sz="11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Закон Саратовской области № 206-ЗСО от 25.11.2013 года «О дифференцированных нормативах отчислений в бюджеты муниципальных образований области от акцизов на автомобильный и прямогонный бензин, дизельное топливо, моторные масла для дизельных и (или) карбюраторных (</a:t>
                      </a:r>
                      <a:r>
                        <a:rPr lang="ru-RU" sz="1100" b="0" baseline="0" dirty="0" err="1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инжекторных</a:t>
                      </a:r>
                      <a:r>
                        <a:rPr lang="ru-RU" sz="11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) двигателей, производимые на территории Российской Федерации» с изменениями. Планируемые поступления – 25,6 млн. рублей (в 2019 г. – 25,6 млн. рублей, в 2020 г. – 25,6 млн. рублей) являются источниками формирования муниципального дорожного фонда;</a:t>
                      </a:r>
                    </a:p>
                    <a:p>
                      <a:pPr indent="180000" algn="just">
                        <a:buFont typeface="Wingdings" pitchFamily="2" charset="2"/>
                        <a:buChar char="v"/>
                      </a:pPr>
                      <a:r>
                        <a:rPr lang="ru-RU" sz="11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Приказ Федеральной антимонопольной службы № 67 от 10.02.2010 г.ода «О порядке проведения конкурсов или аукционов на право заключения договоров аренды, договоров безвозмездного пользования, договоров доверительного управления имуществом, иных договоров, предусматривающих переход прав в отношении государственного или муниципального имущества, и перечне видов имущества, в отношении которого заключение указанных договоров может осуществляться путем проведения торгов в форме конкурса»;</a:t>
                      </a:r>
                    </a:p>
                    <a:p>
                      <a:pPr indent="180000" algn="just">
                        <a:buFont typeface="Wingdings" pitchFamily="2" charset="2"/>
                        <a:buChar char="v"/>
                      </a:pPr>
                      <a:r>
                        <a:rPr lang="ru-RU" sz="11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Федеральный закон № 178-ФЗ от 21.12.2001 года «О приватизации государственного и муниципального имущества» с изменениями;</a:t>
                      </a:r>
                    </a:p>
                    <a:p>
                      <a:pPr indent="180000" algn="just">
                        <a:buFont typeface="Wingdings" pitchFamily="2" charset="2"/>
                        <a:buChar char="v"/>
                      </a:pPr>
                      <a:r>
                        <a:rPr lang="ru-RU" sz="11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Постановление администрации Александрово-Гайского муниципального района Саратовской области № 536 от 07.12.2015 года «Об утверждении Правил определения размера платы по соглашению об установлении сервитута в отношении земельных участков, находящихся в муниципальной собственности Александрово-Гайского муниципального района Саратовской области»;</a:t>
                      </a:r>
                    </a:p>
                    <a:p>
                      <a:pPr indent="180000" algn="just">
                        <a:buFont typeface="Wingdings" pitchFamily="2" charset="2"/>
                        <a:buChar char="v"/>
                      </a:pPr>
                      <a:r>
                        <a:rPr lang="ru-RU" sz="11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Постановление администрации Александрово-Гайского муниципального района Саратовской области № 535 от 07.12.2015 года «Об утверждении Положения о порядке определения цены земельного участка при заключении договора аренды земельного участка, находящегося в муниципальной собственности»;</a:t>
                      </a:r>
                    </a:p>
                    <a:p>
                      <a:pPr indent="180000" algn="just">
                        <a:buFont typeface="Wingdings" pitchFamily="2" charset="2"/>
                        <a:buChar char="v"/>
                      </a:pPr>
                      <a:r>
                        <a:rPr lang="ru-RU" sz="11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Постановление администрации Александрово-Гайского муниципального района Саратовской области № 534 от 07.12.2015 года «Об утверждении Положения о порядке определения цены земельного участка при заключении договора купли - продажи земельного участка, находящегося в муниципальной собственности, без проведения торгов».</a:t>
                      </a:r>
                      <a:endParaRPr lang="ru-RU" sz="11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9" name="Стрелка вниз 8"/>
          <p:cNvSpPr/>
          <p:nvPr/>
        </p:nvSpPr>
        <p:spPr>
          <a:xfrm>
            <a:off x="4454276" y="2564904"/>
            <a:ext cx="484632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692696"/>
            <a:ext cx="8208912" cy="5832648"/>
          </a:xfrm>
        </p:spPr>
        <p:txBody>
          <a:bodyPr>
            <a:normAutofit/>
          </a:bodyPr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1. обеспечения качественного прогнозирования и выполнения установленного плана по поступлению доходов  районного бюджета;</a:t>
            </a:r>
            <a:b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  2. обеспечения проведения взвешенной политики в области предоставления налоговых льгот по местным налогам в  районный  бюджет. С этой целью необходимо сохранить практику инвентаризации действующих налоговых льгот по местным налогам и оценки их эффективности.</a:t>
            </a:r>
            <a:b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   3. осуществления контроля за использованием муниципального имущества, сданного в аренду, а также переданного в оперативное управление или хозяйственное ведение муниципальным учреждениям и муниципальным предприятиям муниципального района; 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4. вовлечения в хозяйственный оборот неиспользуемых земельных участков и иных объектов недвижимости муниципального района;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5. обеспечение выполнения Плана мероприятий по оздоровлению муниципальных финансов района; </a:t>
            </a:r>
            <a:b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   6. необходимо продолжить работу по легализации неформальной занятости и повышению собираемости налога на доходы физических лиц, в том числе на базе межведомственной комиссии.</a:t>
            </a:r>
          </a:p>
          <a:p>
            <a:pPr marL="0" indent="256032" algn="just">
              <a:spcBef>
                <a:spcPts val="0"/>
              </a:spcBef>
              <a:buFont typeface="Wingdings" pitchFamily="2" charset="2"/>
              <a:buChar char="ü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16633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6712" y="980729"/>
            <a:ext cx="8507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457200" algn="just"/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4572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296473" y="-63787"/>
            <a:ext cx="45510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571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Направления увеличения доходной базы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pic>
        <p:nvPicPr>
          <p:cNvPr id="6" name="Рисунок 5" descr="8b19668788c62c11e6501dc45cec85b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4149081"/>
            <a:ext cx="3600400" cy="2151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Налоговые доходы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57200" y="593304"/>
          <a:ext cx="8363275" cy="5904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224136"/>
                <a:gridCol w="1224136"/>
                <a:gridCol w="1224136"/>
                <a:gridCol w="1296144"/>
                <a:gridCol w="1224139"/>
              </a:tblGrid>
              <a:tr h="45122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Фактическое исполнение за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2021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Плановые показатели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2022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года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01.10.22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г.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 г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Плановый период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29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 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 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3874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Налоговые доходы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из них: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91 363,1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79 965,2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68 036,1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74 547,0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80 756,7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74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44 958,0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41 187,6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50 007,1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54 807,0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59 356,7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8161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Налоги на товары (работы, услуги), реализуемые на территории Российской Федерации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29 761,5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23 697,0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Единый налог на вмененный доход для отдельных видов деятельности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641,2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214,5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43,0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96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1 202,7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1 651,8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1 386,0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1 440,0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1 500,0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Налог взимаемый в связи с применением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патентной системы </a:t>
                      </a:r>
                      <a:r>
                        <a:rPr lang="ru-RU" sz="1200" baseline="0" dirty="0" err="1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налогооблажения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, зачисляемый в бюджет муниципальных районов</a:t>
                      </a:r>
                      <a:endParaRPr lang="ru-RU" sz="1200" dirty="0" smtClean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1 315,7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800,0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800,0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900,0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1 000,0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671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Транспортный налог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11 285,5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10 064,3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13 400,0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14 900,0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16 400,0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Государственная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пошлина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2 198,5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2 350,0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2 400,0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500,0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2 500,0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7452320" y="-610997"/>
            <a:ext cx="136815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(тыс. рублей)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504" y="0"/>
          <a:ext cx="4608512" cy="6721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16</a:t>
            </a:fld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764560" y="332656"/>
          <a:ext cx="4248472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220072" y="0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Динамика поступлений 2021– 2025 г.</a:t>
            </a:r>
            <a:endParaRPr lang="ru-RU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90875" y="116632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Неналоговые доходы</a:t>
            </a:r>
            <a:b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b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57201" y="892522"/>
          <a:ext cx="8363274" cy="55023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224136"/>
                <a:gridCol w="1224136"/>
                <a:gridCol w="1224135"/>
                <a:gridCol w="1383112"/>
                <a:gridCol w="1137171"/>
              </a:tblGrid>
              <a:tr h="33612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Фактическое исполнение за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2021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Плановые показатели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2022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года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01.10.22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г.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 г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Плановый период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 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г.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 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г.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424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Неналоговые доходы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из них: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4 418,4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52 207,0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3 840,5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2 710,5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2 680,5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017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1 020,6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1 111,0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660,5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630,5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700,5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6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Платежи при пользовании природными ресурсами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222,7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784,8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491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Доходы от оказания платных услуг и компенсация затрат государства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16,4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32,8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076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2 735,1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49 693,6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2 500,0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1 400,0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1 300,0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61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373,4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539,6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280,0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280,0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280,0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61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Прочие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неналоговые доходы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45,2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7452320" y="-340633"/>
            <a:ext cx="14551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(тыс. рублей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504" y="116632"/>
          <a:ext cx="4608512" cy="6656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18</a:t>
            </a:fld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716016" y="404664"/>
          <a:ext cx="4297016" cy="6120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220072" y="116632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Динамика поступлений 2021– 2025 г.</a:t>
            </a:r>
            <a:endParaRPr lang="ru-RU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7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Налоговые и неналоговые доходы распределяются между бюджетами различных уровней по установленным бюджетным законодательством нормативам:</a:t>
            </a:r>
          </a:p>
          <a:p>
            <a:pPr indent="457200" algn="just"/>
            <a:endParaRPr lang="ru-RU" sz="1600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1" y="1163654"/>
          <a:ext cx="8136906" cy="50736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9"/>
                <a:gridCol w="1224136"/>
                <a:gridCol w="1224136"/>
                <a:gridCol w="1152128"/>
                <a:gridCol w="1152127"/>
              </a:tblGrid>
              <a:tr h="7519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Источники доходов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Федеральный бюджет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Областной бюджет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Районный бюджет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Бюджет поселений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332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Штрафы, санкции, возмещение ущерба (в зависимости от полномочий)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</a:tr>
              <a:tr h="4749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--</a:t>
                      </a:r>
                    </a:p>
                  </a:txBody>
                  <a:tcPr marL="68580" marR="68580" marT="0" marB="0"/>
                </a:tc>
              </a:tr>
              <a:tr h="4749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Доходы от использования муниципального имущества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49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Доходы от аренды имущества, собственность на которое не  разграничена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49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Доходы от аренды имущества, собственность на которое  разграничена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 anchor="ctr"/>
                </a:tc>
              </a:tr>
              <a:tr h="6332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Государственная пошлина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(в зависимости от установленных полномочий)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</a:tr>
              <a:tr h="4749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Единый сельскохозяйственный налог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68580" marR="68580" marT="0" marB="0" anchor="ctr"/>
                </a:tc>
              </a:tr>
              <a:tr h="3402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2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Налог на доходы физический лиц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72401" y="886655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(%)</a:t>
            </a:r>
            <a:endParaRPr lang="ru-RU" sz="1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IMG_20221124_101358_4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340768"/>
            <a:ext cx="2880320" cy="3744416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43808" y="404665"/>
            <a:ext cx="5842992" cy="6192687"/>
          </a:xfrm>
        </p:spPr>
        <p:txBody>
          <a:bodyPr>
            <a:normAutofit fontScale="47500" lnSpcReduction="20000"/>
          </a:bodyPr>
          <a:lstStyle/>
          <a:p>
            <a:pPr indent="256032" algn="ctr">
              <a:buNone/>
            </a:pPr>
            <a:r>
              <a:rPr lang="ru-RU" b="1" i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УВАЖАЕМЫЕ  ЖИТЕЛИ АЛЕКСАНДРОВО-ГАЙСКОГО МУНИЦИПАЛЬНОГО РАЙОНА!</a:t>
            </a:r>
            <a:endParaRPr lang="ru-RU" i="1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256032" algn="just">
              <a:buNone/>
            </a:pPr>
            <a:r>
              <a:rPr lang="ru-RU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 </a:t>
            </a:r>
            <a:endParaRPr lang="ru-RU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256032" algn="just">
              <a:buNone/>
            </a:pP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Вашему вниманию представлен бюджет для граждан на 2023 год и плановый период 2024 и 2025 годы по Александрово-Гайскому муниципальному району Саратовской области, который содержит информацию о приоритетных направлениях бюджетной политики, об основных показателях бюджета, параметрах его формирования и направлениях расходования бюджетных средств.</a:t>
            </a:r>
          </a:p>
          <a:p>
            <a:pPr indent="256032" algn="just">
              <a:buNone/>
            </a:pP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Основной целью бюджетной политики района остается достижение  максимальной сбалансированности и устойчивости  районного бюджета, исполнение принятых обязательств, решение наиболее значимых социальных вопросов.</a:t>
            </a:r>
          </a:p>
          <a:p>
            <a:pPr indent="256032" algn="just">
              <a:buNone/>
            </a:pP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Граждане, как налогоплательщики и потребители муниципальных услуг, должны быть уверенны в том, что передаваемые ими в распоряжение государства средства используются прозрачно и эффективно, дают конкретные результаты, как для общества в целом, так и для каждой семьи, для каждого человека.</a:t>
            </a:r>
          </a:p>
          <a:p>
            <a:pPr indent="256032" algn="just">
              <a:buNone/>
            </a:pP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Администрация Александрово-Гайского муниципального района заинтересована в участии как можно большего числа граждан в бюджетном процессе. Для нас важно и ценно мнение каждого гражданина, как по совершенствованию бюджетного процесса, так и по формированию доходной и расходной частей бюджета.</a:t>
            </a:r>
          </a:p>
          <a:p>
            <a:pPr indent="256032" algn="just">
              <a:buNone/>
            </a:pP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Информация о проведении Публичных слушаний, решение о проекте бюджета Александрово-Гайского муниципального района на 2023 год и плановый период 2024 и 2025 годов и «Бюджет для граждан» размещено на сайте Администрации Александрово-Гайского муниципального </a:t>
            </a:r>
            <a:r>
              <a:rPr lang="ru-RU" sz="2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района</a:t>
            </a:r>
            <a:r>
              <a:rPr lang="en-US" sz="2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</a:t>
            </a:r>
            <a:r>
              <a:rPr lang="en-US" sz="2500" u="sng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http://algay.sarmo.ru/ </a:t>
            </a:r>
            <a:r>
              <a:rPr lang="ru-RU" sz="2500" u="sng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 </a:t>
            </a:r>
            <a:r>
              <a:rPr lang="en-US" sz="2500" u="sng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.</a:t>
            </a:r>
            <a:endParaRPr lang="ru-RU" sz="2500" u="sng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256032" algn="just">
              <a:buNone/>
            </a:pPr>
            <a:endParaRPr lang="en-US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256032" algn="just">
              <a:buNone/>
            </a:pP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Глава Александрово-Гайского </a:t>
            </a:r>
          </a:p>
          <a:p>
            <a:pPr indent="256032" algn="just">
              <a:buNone/>
            </a:pP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муниципального района                                               С.А. Федечкин</a:t>
            </a:r>
          </a:p>
          <a:p>
            <a:pPr>
              <a:buNone/>
            </a:pPr>
            <a:endParaRPr lang="ru-RU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161D73B7-9998-4402-BDD1-87C345FC69DB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692696"/>
            <a:ext cx="8208912" cy="5832648"/>
          </a:xfrm>
        </p:spPr>
        <p:txBody>
          <a:bodyPr>
            <a:normAutofit/>
          </a:bodyPr>
          <a:lstStyle/>
          <a:p>
            <a:pPr marL="0" indent="256032" algn="just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Безвозмездные доходы в бюджете муниципального района  на 2023 год предусмотрены в сумме 370 454,3 тысяч рублей, из них:</a:t>
            </a:r>
          </a:p>
          <a:p>
            <a:pPr marL="0" indent="256032" algn="just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— дотация на выравнивание бюджетной обеспеченности 89 030,9 тысяч рублей или 20,1 % от общего объема доходов бюджета; дотация на сбалансированность 16 254,6 тысяч рублей или  3,7 % от общего объема доходов бюджета;</a:t>
            </a:r>
          </a:p>
          <a:p>
            <a:pPr marL="0" indent="256032" algn="just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— субсидии 21 112,1 тысяч рублей или 4,8 % от общего объема доходов бюджета;</a:t>
            </a:r>
          </a:p>
          <a:p>
            <a:pPr marL="0" indent="256032" algn="just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— субвенции 227 173,9 тысяч рублей или 51,4 % от общего объема доходов бюджета;</a:t>
            </a:r>
          </a:p>
          <a:p>
            <a:pPr marL="0" indent="256032" algn="just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— иные межбюджетные трансферты 16 882,8 тысяч рублей или 3,8 % от общего объема доходов бюджета.</a:t>
            </a:r>
          </a:p>
          <a:p>
            <a:pPr marL="0" indent="256032" algn="just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Органами местного самоуправления муниципального района проводится  работа по повышению эффективности межбюджетных отношений с областью. Развитие взаимоотношений с органами государственной власти области направлено на активное привлечение в  районный бюджет федеральных и областных трансфертов. Планируется принимать активное  участие  в государственных программах, конкурсах и проектах, направленных на выделение дополнительных межбюджетных трансфертов из вышестоящих бюджетов.</a:t>
            </a:r>
          </a:p>
          <a:p>
            <a:pPr marL="0" indent="256032" algn="just">
              <a:spcBef>
                <a:spcPts val="0"/>
              </a:spcBef>
              <a:buFont typeface="Wingdings" pitchFamily="2" charset="2"/>
              <a:buChar char="ü"/>
            </a:pPr>
            <a:endParaRPr lang="ru-RU" sz="14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16633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980729"/>
            <a:ext cx="8507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457200" algn="just"/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4572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56853" y="-94563"/>
            <a:ext cx="62302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Безвозмездные  доходы бюджета муниципального района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pic>
        <p:nvPicPr>
          <p:cNvPr id="7" name="Рисунок 6" descr="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4221088"/>
            <a:ext cx="4608512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49" y="1163653"/>
          <a:ext cx="8136907" cy="5244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4611"/>
                <a:gridCol w="1072305"/>
                <a:gridCol w="1072305"/>
                <a:gridCol w="1009229"/>
                <a:gridCol w="1009228"/>
                <a:gridCol w="1009229"/>
              </a:tblGrid>
              <a:tr h="39973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Фактическое исполнение за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2021 год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Плановые показатели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2022 года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01.10.22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г.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 г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Плановый период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752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 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г.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 г.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4916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Безвозмездные поступления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из них: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523 201,9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416 516,9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370 454,3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313 943,4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311 466,7</a:t>
                      </a:r>
                      <a:endParaRPr lang="ru-RU" sz="14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77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 дотации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118 907,5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106 833,5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105 285,5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78 154,2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79 099,7</a:t>
                      </a:r>
                      <a:endParaRPr lang="ru-RU" sz="14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77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 субсидия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158 390,3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48 993,9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21 112,1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77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 субвенция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210 462,3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240 431,3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227 173,9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227 237,2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227 315,0</a:t>
                      </a:r>
                      <a:endParaRPr lang="ru-RU" sz="14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16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-иные межбюджетные трансферты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35 509,4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20 319,2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16 882,8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8 552,0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5 052,0</a:t>
                      </a:r>
                      <a:endParaRPr lang="ru-RU" sz="14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8027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 возврат остатков субсидий, субвенций и иных межбюджетных трансфертов, имеющих целевое назначение, прошлых лет из бюджетов муниципальных районов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-67,6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61,0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596337" y="886654"/>
            <a:ext cx="12241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(тыс. рублей)</a:t>
            </a:r>
            <a:endParaRPr lang="ru-RU" sz="1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0" y="188641"/>
            <a:ext cx="8136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Безвозмездные  доходы бюджета муниципального района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504" y="0"/>
          <a:ext cx="4608512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22</a:t>
            </a:fld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716016" y="332655"/>
          <a:ext cx="4297016" cy="64404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220072" y="0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Динамика поступлений 2021– 2025 г.</a:t>
            </a:r>
            <a:endParaRPr lang="ru-RU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92696"/>
            <a:ext cx="8568952" cy="5832648"/>
          </a:xfrm>
        </p:spPr>
        <p:txBody>
          <a:bodyPr>
            <a:normAutofit/>
          </a:bodyPr>
          <a:lstStyle/>
          <a:p>
            <a:pPr marL="0" indent="256032" algn="just">
              <a:spcBef>
                <a:spcPts val="0"/>
              </a:spcBef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</a:rPr>
              <a:t>На финансирование отрасли социальной сферы в 2023 году планируется направить средства в объеме 350 715,9 рублей (79,3 % от общей суммы расходов), в 2024 году – 311 830,0 рублей (79,7 %), в 2025 году – 304 460,2 рублей (77,1 %).</a:t>
            </a:r>
          </a:p>
          <a:p>
            <a:pPr marL="0" indent="256032" algn="just">
              <a:spcBef>
                <a:spcPts val="0"/>
              </a:spcBef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</a:rPr>
              <a:t>На финансирование отраслей производственной сферы (национальная экономика, жилищно-коммунальное хозяйство) планируется направить в 2023 году – 15 347,4 рублей (3,5 % от общей суммы расходов), в 2024 году – 15 072,4 рублей (3,9 %), в 2025 году – 16 562,4 рублей (4,2 %).</a:t>
            </a:r>
          </a:p>
          <a:p>
            <a:pPr marL="0" indent="256032" algn="just">
              <a:spcBef>
                <a:spcPts val="0"/>
              </a:spcBef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</a:rPr>
              <a:t>Прочие расходы (общегосударственные вопросы, средства массовой информации, обслуживание государственного и муниципального долга, межбюджетные трансферты общего характера бюджетам бюджетной системы условно утвержденные расходы) в 2023 году запланированы в объеме 76 267,5 рублей (17,2 % от общей суммы расходов), в 2024 году – 64 298,5 рублей (16,4 %), в 2025 году – 73 881,3 рублей (18,7 %).</a:t>
            </a:r>
          </a:p>
          <a:p>
            <a:pPr marL="0" indent="256032" algn="just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23</a:t>
            </a:fld>
            <a:endParaRPr lang="ru-RU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36712" y="114202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/>
            </a:r>
            <a:br>
              <a:rPr lang="ru-RU" sz="2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endParaRPr lang="ru-RU" sz="2400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6712" y="980729"/>
            <a:ext cx="8507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457200" algn="just"/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4572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115616" y="-233064"/>
            <a:ext cx="68407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4.2 Расходы бюджета Александрово-Гайского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муниципального района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pic>
        <p:nvPicPr>
          <p:cNvPr id="8" name="Рисунок 7" descr="slide1-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3212976"/>
            <a:ext cx="6696744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48" y="804194"/>
          <a:ext cx="8136906" cy="5618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4611"/>
                <a:gridCol w="1072305"/>
                <a:gridCol w="1072305"/>
                <a:gridCol w="1009229"/>
                <a:gridCol w="1009228"/>
                <a:gridCol w="1009228"/>
              </a:tblGrid>
              <a:tr h="36090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Фактическое исполнение за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2021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Плановые показатели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2022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года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01.10.22</a:t>
                      </a:r>
                      <a:r>
                        <a:rPr lang="ru-RU" sz="1400" b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.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 г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Плановый период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098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 г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 г.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3502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Общегосударственные вопросы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57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729,4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66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946,6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73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722,2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57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741,4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62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948,9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02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Национальная экономика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59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276,0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41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682,4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15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197,4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15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072,4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16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562,4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949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из них дорожный фонд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39</a:t>
                      </a:r>
                      <a:r>
                        <a:rPr kumimoji="0" lang="en-US" sz="1200" i="1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381,2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40 261,3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13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400,0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14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900,0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16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400,0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254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Жилищно-коммунальное хозяйство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16,1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510,6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150,0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949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Образование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436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420,7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367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227,9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296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701,8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277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148,6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269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049,6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48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из них: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0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дошкольное образование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160</a:t>
                      </a:r>
                      <a:r>
                        <a:rPr kumimoji="0" lang="ru-RU" sz="1200" i="1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322,3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59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184,9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44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105,6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41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975,2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39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503,0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949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общее образование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232</a:t>
                      </a:r>
                      <a:r>
                        <a:rPr kumimoji="0" lang="ru-RU" sz="1200" i="1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674,0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271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952,8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217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867,6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208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276,5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208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276,5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0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дополнительное </a:t>
                      </a:r>
                      <a:r>
                        <a:rPr lang="ru-RU" sz="1400" i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образование детей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31</a:t>
                      </a:r>
                      <a:r>
                        <a:rPr kumimoji="0" lang="ru-RU" sz="1200" i="1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270,3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24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226,7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19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364,4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11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537,6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9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121,6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0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молодежная политика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434,9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434,9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434,9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434,9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254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другие вопросы в области образования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11</a:t>
                      </a:r>
                      <a:r>
                        <a:rPr kumimoji="0" lang="ru-RU" sz="1200" i="1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842,9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11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</a:t>
                      </a: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428,5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14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929,4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14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924,4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11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713,6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199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Культура, кинематография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40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826,6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57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408,9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40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567,0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24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028,7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23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914,0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596338" y="557974"/>
            <a:ext cx="10801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(тыс. рублей)</a:t>
            </a:r>
            <a:endParaRPr lang="ru-RU" sz="1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0" y="188641"/>
            <a:ext cx="81369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Расходы бюджета муниципального района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48" y="804194"/>
          <a:ext cx="8136906" cy="59665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4611"/>
                <a:gridCol w="1072305"/>
                <a:gridCol w="1072305"/>
                <a:gridCol w="1009229"/>
                <a:gridCol w="1009228"/>
                <a:gridCol w="1009228"/>
              </a:tblGrid>
              <a:tr h="36768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Фактическое исполнение за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2021</a:t>
                      </a:r>
                      <a:r>
                        <a:rPr lang="ru-RU" sz="1400" b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Плановые показатели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2022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года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01.10.22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г.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 г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Плановый период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088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 г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 г.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367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Социальная политика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1 136,4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016,5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2 275,8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2 300,0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2 325,3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83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из них: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2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7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пенсионное обеспечение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51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социальное обеспечение населения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584,6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729,4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577,5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601,7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627,0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7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охрана семьи и детства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573,8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287,1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1 698,3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1 698,3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1 698,3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7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Физическая культура и спорт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232,9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12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466,0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11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171,3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8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352,7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9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171,3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7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Средства массовой информации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808,8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449,3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852,0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852,0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852,0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784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Обслуживание государственного и муниципального долга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14,7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15,0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79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1 164,4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491,8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678,3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769,8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903,6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1461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в </a:t>
                      </a:r>
                      <a:r>
                        <a:rPr kumimoji="0" lang="en-US" sz="1400" kern="1200" dirty="0" err="1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т.ч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. </a:t>
                      </a:r>
                      <a:r>
                        <a:rPr kumimoji="0" lang="en-US" sz="1400" kern="1200" dirty="0" err="1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условно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</a:t>
                      </a:r>
                      <a:r>
                        <a:rPr kumimoji="0" lang="en-US" sz="1400" kern="1200" dirty="0" err="1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утвержденные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</a:t>
                      </a:r>
                      <a:r>
                        <a:rPr kumimoji="0" lang="en-US" sz="1400" kern="1200" dirty="0" err="1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расходы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-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3 885,3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8 126,8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32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Расходы всего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607</a:t>
                      </a:r>
                      <a:r>
                        <a:rPr kumimoji="0" lang="ru-RU" sz="1200" b="1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626,0</a:t>
                      </a:r>
                      <a:endParaRPr kumimoji="0" lang="ru-RU" sz="1200" b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555</a:t>
                      </a:r>
                      <a:r>
                        <a:rPr lang="ru-RU" sz="1200" b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250,1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442</a:t>
                      </a:r>
                      <a:r>
                        <a:rPr lang="ru-RU" sz="1200" b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330,9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391</a:t>
                      </a:r>
                      <a:r>
                        <a:rPr lang="ru-RU" sz="1200" b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200,9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394</a:t>
                      </a:r>
                      <a:r>
                        <a:rPr lang="ru-RU" sz="1200" b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903,9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596338" y="557974"/>
            <a:ext cx="10801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(тыс. рублей)</a:t>
            </a:r>
            <a:endParaRPr lang="ru-RU" sz="1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0" y="188641"/>
            <a:ext cx="81369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Расходы бюджета муниципального района (продолжение)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504" y="84931"/>
          <a:ext cx="4608512" cy="6773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26</a:t>
            </a:fld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1071544968"/>
              </p:ext>
            </p:extLst>
          </p:nvPr>
        </p:nvGraphicFramePr>
        <p:xfrm>
          <a:off x="4716016" y="476671"/>
          <a:ext cx="4297016" cy="6296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220072" y="84931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Динамика расходов </a:t>
            </a:r>
          </a:p>
          <a:p>
            <a:pPr algn="ctr"/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202</a:t>
            </a:r>
            <a:r>
              <a:rPr lang="en-US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3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 202</a:t>
            </a:r>
            <a:r>
              <a:rPr lang="en-US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5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г.</a:t>
            </a:r>
            <a:endParaRPr lang="ru-RU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11560" y="363921"/>
            <a:ext cx="792088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50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Проект бюджета  Александрово-Гайского муниципального района на 2023 год и плановый период 2024 и 2025 годы  составлен  на основе муниципальных программ 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непрограммных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направлений деятельности. 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50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Муниципальная программа - 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 муниципального образования.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50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Каждая муниципальная программа увязывает бюджетные ассигнования с результатами их использования для достижения заявленных целей. Таким образом, программный бюджет призван повысить качество формирования и исполнения главного финансового документа.</a:t>
            </a:r>
            <a:endParaRPr lang="ru-RU" sz="14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50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Доля  муниципальных Программ в бюджете Александрово-Гайского муниципального района составляет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79,6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%  от общего объема расходов в 2023 году </a:t>
            </a:r>
            <a:r>
              <a:rPr lang="en-US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и </a:t>
            </a:r>
            <a:r>
              <a:rPr lang="en-US" sz="14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составляет</a:t>
            </a:r>
            <a:r>
              <a:rPr lang="en-US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352 243,4 </a:t>
            </a:r>
            <a:r>
              <a:rPr lang="en-US" sz="14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тысяч</a:t>
            </a:r>
            <a:r>
              <a:rPr lang="en-US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рублей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,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79,0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%  от общего объема расходов в 2024 году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и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составляет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309 062,4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kumimoji="0" lang="en-US" sz="14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тысяч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kumimoji="0" lang="en-US" sz="14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рублей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,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76,2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%  от общего объема расходов в 2025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году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и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составляет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3300 893,4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тысяч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рублей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. 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50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28" y="908721"/>
          <a:ext cx="8496947" cy="472323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88232"/>
                <a:gridCol w="3960440"/>
                <a:gridCol w="819693"/>
                <a:gridCol w="849695"/>
                <a:gridCol w="778887"/>
              </a:tblGrid>
              <a:tr h="269597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Целевые показатели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</a:t>
                      </a:r>
                      <a:r>
                        <a:rPr kumimoji="0" lang="en-US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</a:t>
                      </a:r>
                      <a:r>
                        <a:rPr kumimoji="0" lang="en-US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</a:t>
                      </a:r>
                      <a:r>
                        <a:rPr kumimoji="0" lang="en-US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1386586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Муниципальная </a:t>
                      </a:r>
                      <a: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программа "Сохранение достигнутых показателей повышения оплаты труда отдельным категориям работников бюджетной сферы на </a:t>
                      </a: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</a:t>
                      </a: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г.»</a:t>
                      </a:r>
                      <a:endParaRPr kumimoji="0" lang="ru-RU" sz="1000" b="0" i="0" u="none" strike="noStrike" kern="1200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а) </a:t>
                      </a:r>
                      <a:r>
                        <a:rPr kumimoji="0" lang="en-US" sz="1000" b="0" i="0" u="none" strike="noStrike" kern="120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сохранения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уровня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заработной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платы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педагогических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работников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муниципальных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учреждений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дополнительного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образования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детей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за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2023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год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не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ниже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100%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от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планируемой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средней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заработной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платы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учителей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по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области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2023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год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;</a:t>
                      </a:r>
                    </a:p>
                    <a:p>
                      <a:pPr lvl="0"/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б)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сохранения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уровня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заработной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платы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работников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муниципальных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учреждений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культуры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2023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год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должна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составлять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 100 %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от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планируемого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среднего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дохода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от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труовой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деятельности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по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области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2023 </a:t>
                      </a:r>
                      <a:r>
                        <a:rPr kumimoji="0"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год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.</a:t>
                      </a:r>
                    </a:p>
                    <a:p>
                      <a:pPr lvl="0"/>
                      <a:endParaRPr kumimoji="0" lang="ru-RU" sz="1000" b="0" i="0" u="none" strike="noStrike" kern="1200" dirty="0" smtClean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15</a:t>
                      </a:r>
                      <a:r>
                        <a:rPr lang="en-US" sz="900" b="0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064,0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</a:tr>
              <a:tr h="150034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"Проведение работ по оформлению объектов недвижимости на территории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Александрово-Гайского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муниципального района на 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год" </a:t>
                      </a:r>
                    </a:p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- увеличение имущественной части муниципальной казны</a:t>
                      </a:r>
                      <a:b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- увеличение доходной части муниципального бюджета за счет дополнительных доходов от продажи объектов недвижимости, движимого имущества, земельных участков, продажи права на заключение договоров аренды объектов недвижимости, движимого имущества, земельных участков;</a:t>
                      </a:r>
                      <a:b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- информирование населения о предстоящем предоставлении (о наличии) земельных участков через средства массовой информации;</a:t>
                      </a:r>
                      <a:b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- освобождение самовольно занятых земельных участков.</a:t>
                      </a:r>
                    </a:p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100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150034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"Предоставление земельных участков гражданам, имеющим трех и более детей, семьи которых признаются многодетными и обеспечение данных земельных участков коммунальной инфраструктурой на 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гг."</a:t>
                      </a:r>
                    </a:p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В результате реализации Программы планируется обеспечить 7 земельных участков необходимой инженерной инфраструктурой,  в  соответствии с Федеральным законом от 06.10.2003 года № 131-ФЗ «Об общих принципах организации местного самоуправления в РФ», осуществление  деятельности в целях  ст. 39.5 Земельного кодекса Российской Федерации от 25.10.2001 года № 136-ФЗ, Градостроительного кодекса РФ.</a:t>
                      </a:r>
                      <a:br>
                        <a:rPr lang="ru-RU" sz="1000" b="0" i="0" u="none" strike="noStrike" dirty="0" smtClean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 smtClean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/>
                      </a:r>
                      <a:br>
                        <a:rPr lang="ru-RU" sz="1000" b="0" i="0" u="none" strike="noStrike" dirty="0" smtClean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endParaRPr lang="ru-RU" sz="1000" b="0" i="0" u="none" strike="noStrike" dirty="0" smtClean="0">
                        <a:solidFill>
                          <a:srgbClr val="2D2D2D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150,0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59632" y="260648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5. Объем бюджетных ассигнований на реализацию муниципальных программ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6047" y="1051596"/>
          <a:ext cx="8856985" cy="4785025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210094"/>
                <a:gridCol w="3550547"/>
                <a:gridCol w="1080120"/>
                <a:gridCol w="1080120"/>
                <a:gridCol w="936104"/>
              </a:tblGrid>
              <a:tr h="346375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Целевые показатели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</a:t>
                      </a:r>
                      <a:r>
                        <a:rPr kumimoji="0" lang="en-US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</a:t>
                      </a:r>
                      <a:r>
                        <a:rPr kumimoji="0" lang="en-US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</a:t>
                      </a:r>
                      <a:r>
                        <a:rPr kumimoji="0" lang="en-US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111872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"Социальная поддержка граждан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Александрово-Гайского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муниципального района Саратовской области на 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год и плановый период 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4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годов"</a:t>
                      </a:r>
                    </a:p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снижение социальной напряженности, улучшение социального положения, повышение качества жизни граждан;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обеспечение доли получателей мер социальной поддержки, получивших различные виды выплат от общего числа граждан, обратившихся за мерами социальной поддержки и имеющих на них право, в соответствии с действующим законодательством на уровне 100 %;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увеличение доли граждан, удовлетворенных оказанными социальными услугами, от общего числа клиентов, получивших услуги, до 98 %;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выплата заявителю субсидии на оплату жилого помещения и коммунальных услуг;</a:t>
                      </a:r>
                    </a:p>
                    <a:p>
                      <a:pPr algn="l" fontAlgn="t"/>
                      <a:endParaRPr lang="ru-RU" sz="1000" b="0" i="0" u="none" strike="noStrike" dirty="0">
                        <a:solidFill>
                          <a:srgbClr val="2D2D2D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577,5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601,7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627,0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111872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"Развитие физической культуры и спорта в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Александрово-Гайском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муниципальном районе Саратовской области на 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3-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год"</a:t>
                      </a:r>
                    </a:p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Создание условий для повышения уровня физической подготовки и занятий спортом детей и взрослых;</a:t>
                      </a:r>
                      <a:b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Стимулирование и поддержка спортивных инициатив, создание условий для самореализации населения;</a:t>
                      </a:r>
                      <a:b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Обеспечение доступности населения к занятиям физической культурой и спортом;</a:t>
                      </a:r>
                      <a:b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Развитие инфраструктуры отрасли, укрепление ее материально-технической базы;</a:t>
                      </a:r>
                      <a:b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Эффективное выполнение полномочий администрации по физической культуре и спорту  подведомственных бюджетных учреждений. </a:t>
                      </a:r>
                      <a:b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Увеличение доли населения, систематически занимающегося в спортивных секциях и иных объединениях спортивной направленности в </a:t>
                      </a:r>
                      <a:r>
                        <a:rPr kumimoji="0" lang="ru-RU" sz="1000" b="0" i="0" u="none" strike="noStrike" kern="1200" dirty="0" err="1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Александрово-Гайском</a:t>
                      </a: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районе.</a:t>
                      </a:r>
                      <a:b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увеличение доли населения,  принимающего участие в физкультурных и спортивных мероприятий</a:t>
                      </a:r>
                      <a:endParaRPr kumimoji="0" lang="ru-RU" sz="1000" b="0" i="0" u="none" strike="noStrike" kern="1200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11 171,3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8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352,7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9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171,3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43608" y="404664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Объем бюджетных ассигнований на реализацию муниципальных программ (продолжение)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29</a:t>
            </a:fld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83568" y="908720"/>
            <a:ext cx="7704856" cy="3456384"/>
          </a:xfrm>
        </p:spPr>
        <p:txBody>
          <a:bodyPr>
            <a:normAutofit/>
          </a:bodyPr>
          <a:lstStyle/>
          <a:p>
            <a:pPr marL="452628" indent="-342900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1. Основные понятия и термины …………………………………………………………………… 4</a:t>
            </a:r>
          </a:p>
          <a:p>
            <a:pPr marL="452628" indent="-342900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2. Основные показатели социально – экономического развития ………………………………… 9</a:t>
            </a:r>
          </a:p>
          <a:p>
            <a:pPr marL="452628" indent="-342900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3.  Основные задачи и приоритетные направления бюджетной политики …………………….. 10</a:t>
            </a:r>
          </a:p>
          <a:p>
            <a:pPr marL="452628" indent="-342900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4.  Основные характеристики бюджета Александрово-Гайского муниципального района …... 12</a:t>
            </a:r>
          </a:p>
          <a:p>
            <a:pPr marL="452628" indent="-342900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4.1. Доходы бюджеты Александрово-Гайского муниципального района …………………..  13</a:t>
            </a:r>
          </a:p>
          <a:p>
            <a:pPr marL="452628" indent="-342900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4.2 Расходы бюджета Александрово-Гайского муниципального района ………………….... 23</a:t>
            </a:r>
          </a:p>
          <a:p>
            <a:pPr marL="452628" indent="-342900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5. Объем бюджетных ассигнований на реализацию муниципальных программ ……………..... 28</a:t>
            </a:r>
          </a:p>
          <a:p>
            <a:pPr marL="452628" indent="-342900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6. Сведения о планируемых объемах муниципального долга …………………………………… 35</a:t>
            </a:r>
          </a:p>
          <a:p>
            <a:pPr marL="452628" indent="-342900">
              <a:buAutoNum type="arabicPeriod"/>
            </a:pPr>
            <a:endParaRPr lang="ru-RU" sz="14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marL="452628" indent="-342900">
              <a:buAutoNum type="arabicPeriod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161D73B7-9998-4402-BDD1-87C345FC69DB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ОГЛАВЛЕНИЕ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30" y="1183979"/>
          <a:ext cx="8568951" cy="476530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872207"/>
                <a:gridCol w="4176464"/>
                <a:gridCol w="864096"/>
                <a:gridCol w="936104"/>
                <a:gridCol w="720080"/>
              </a:tblGrid>
              <a:tr h="336653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Целевые показатели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</a:t>
                      </a:r>
                      <a:r>
                        <a:rPr kumimoji="0" lang="en-US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</a:t>
                      </a:r>
                      <a:r>
                        <a:rPr kumimoji="0" lang="en-US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</a:t>
                      </a:r>
                      <a:r>
                        <a:rPr kumimoji="0" lang="en-US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4286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"Реализация документов территориального планирования на территории Александрово-Гайского муниципального района"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гг.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В результате реализации Программы будут актуализированными документами территориального планирования, градостроительного зонирования в соответствие с основными принципами законодательства о градостроительстве.</a:t>
                      </a:r>
                      <a:b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Соблюдены все нормативные правовые акты градостроительной деятельности:</a:t>
                      </a:r>
                      <a:b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 обеспечение устойчивого развития территорий на основе территориального планирования и градостроительного зонирования;</a:t>
                      </a:r>
                      <a:b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 обеспечение сбалансированного учета экологических, экономических, социальных и иных факторов при осуществлении градостроительной деятельности;</a:t>
                      </a:r>
                      <a:b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 осуществление градостроительной деятельности с соблюдением требований безопасности территорий, инженерно-технических требований, обеспечение предупреждений чрезвычайных ситуаций природного и техногенного характера, принятие мер по противодействию террористическим актам;</a:t>
                      </a:r>
                      <a:b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 осуществление градостроительной деятельности с соблюдением требований сохранения объектов культурного наследия и особо охраняемых природных территорий;</a:t>
                      </a:r>
                      <a:b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 участие граждан и их объединений в осуществлении градостроительной деятельности, обеспечение свободы такого участия.</a:t>
                      </a:r>
                      <a:b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Совершенствование процедуры предоставления земельных участков и государственного кадастрового учета объектов недвижимости является составной частью задач по обеспечению устойчивости социально-экономического развития страны, решению социальных, экономических и экологических проблем, повышение качества жизни, улучшению инвестиционного климата и содействие развития района</a:t>
                      </a:r>
                      <a:r>
                        <a:rPr lang="ru-RU" sz="1000" b="0" i="0" u="none" strike="noStrike" dirty="0" smtClean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.</a:t>
                      </a:r>
                      <a:endParaRPr lang="ru-RU" sz="1000" b="0" i="0" u="none" strike="noStrike" dirty="0">
                        <a:solidFill>
                          <a:srgbClr val="2D2D2D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310,0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60,0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59632" y="260648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Объем бюджетных ассигнований на реализацию муниципальных программ (продолжение)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30</a:t>
            </a:fld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30" y="949662"/>
          <a:ext cx="8496943" cy="545828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656183"/>
                <a:gridCol w="4752528"/>
                <a:gridCol w="720080"/>
                <a:gridCol w="720080"/>
                <a:gridCol w="648072"/>
              </a:tblGrid>
              <a:tr h="267157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Целевые показатели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2020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2021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2022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51911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"Развитие образования в Александрово-Гайском муниципальном районе Саратовской области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годы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Доля детей, охваченных дошкольным образованием, от общей численности детей;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отношение численности детей в возрасте 3 - 7 лет, которым предоставлена возможность получать услуги дошкольного образования, к общей численности детей в возрасте 3 - 7 лет;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отношение среднемесячной заработной платы педагогических работников муниципальных дошкольных образовательных организаций к среднемесячной заработной плате организаций общего образования Александрово-Гайского муниципального района;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численность обучающихся по программам общего образования в общеобразовательных организациях Александрово-Гайского муниципального района;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численность обучающихся по программам общего образования в расчете на 1 учителя;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удельный вес численности обучающихся в организациях общего образования, обучающихся по новым федеральным государственным образовательным стандартам;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отношение среднего балла единого государственного экзамена (в расчете на 1 предмет) в 10 процентах школ с лучшими результатами единого государственного экзамена к среднему баллу единого государственного экзамена (в расчете на 1 предмет) в 10 процентах школ с худшими результатами единого государственного экзамена;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доля выпускников муниципальных общеобразовательных организаций, не сдавших единый государственный экзамен, в общей численности выпускников государственных (муниципальных) общеобразовательных организаций;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отношение среднемесячной заработной платы педагогических работников образовательных организаций общего образования к среднемесячной заработной плате в экономике Саратовской области;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количество персональных компьютеров в расчете на 10 учащихся общеобразовательных школ;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количество общеобразовательных организаций, имеющих скорость доступа к сети "Интернет" не менее 2 Мб/с;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доля обучающихся, которым предоставлены от 80 до 100 процентов основных видов условий обучения (в общей численности обучающихся по программам общего образования);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доля детей и молодежи в возрасте 5 - 18 лет, охваченных образовательными программами дополнительного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образования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280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320,7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263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922,5</a:t>
                      </a:r>
                      <a:endParaRPr kumimoji="0" lang="ru-RU" sz="1000" b="0" i="0" u="none" strike="noStrike" kern="1200" dirty="0" smtClean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59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034,3</a:t>
                      </a:r>
                      <a:endParaRPr kumimoji="0" lang="ru-RU" sz="1000" b="0" i="0" u="none" strike="noStrike" kern="1200" dirty="0" smtClean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59632" y="260648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Объем бюджетных ассигнований на реализацию муниципальных программ (продолжение)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31</a:t>
            </a:fld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30" y="980730"/>
          <a:ext cx="8496943" cy="338480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656183"/>
                <a:gridCol w="4752528"/>
                <a:gridCol w="720080"/>
                <a:gridCol w="720080"/>
                <a:gridCol w="648072"/>
              </a:tblGrid>
              <a:tr h="461079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Целевые показатели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</a:t>
                      </a:r>
                      <a:r>
                        <a:rPr kumimoji="0" lang="en-US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</a:t>
                      </a:r>
                      <a:r>
                        <a:rPr kumimoji="0" lang="en-US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</a:t>
                      </a:r>
                      <a:r>
                        <a:rPr kumimoji="0" lang="en-US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17711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"Развитие транспортной системы Александрово-Гайского муниципального района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гг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."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протяженность автомобильных дорого общего пользования местного значения на территории муниципального района- 556,0 км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2022 г.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-проведение ремонта автомобильных дорог  протяженностью               1,38 км.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2023г.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--проведение ремонта автомобильных дорог  протяженностью                 3,9  км.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2024 г.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проведение ремонта автомобильных дорог  протяженностью                 12,00 км.</a:t>
                      </a:r>
                    </a:p>
                    <a:p>
                      <a:pPr algn="l" fontAlgn="b"/>
                      <a: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/>
                      </a:r>
                      <a:b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/>
                      </a:r>
                      <a:b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endParaRPr kumimoji="0" lang="ru-RU" sz="1000" b="0" i="0" u="none" strike="noStrike" kern="1200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13</a:t>
                      </a:r>
                      <a:r>
                        <a:rPr kumimoji="0" lang="en-US" sz="1000" b="0" i="0" u="none" strike="noStrike" kern="1200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400,0</a:t>
                      </a:r>
                      <a:endParaRPr kumimoji="0" lang="ru-RU" sz="1000" b="0" i="0" u="none" strike="noStrike" kern="1200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14 900,0</a:t>
                      </a:r>
                      <a:endParaRPr kumimoji="0" lang="ru-RU" sz="1000" b="0" i="0" u="none" strike="noStrike" kern="1200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16 400,0</a:t>
                      </a:r>
                      <a:endParaRPr kumimoji="0" lang="ru-RU" sz="1000" b="0" i="0" u="none" strike="noStrike" kern="1200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10853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"Информационное общество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год и плановый период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4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годов"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Увеличение количества реализуемых экземпляров газеты "Заволжские степи" на 1%, Увеличение объемов площадей газеты, выделяемых под материалы о деятельности представительных и исполнительных органов власти и о реализации приоритетных направлений социально-экономического развития и иной официальной информации до 42 тыс. кв. см. в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8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8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52.0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8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59632" y="260648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Объем бюджетных ассигнований на реализацию муниципальных программ (продолжение)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32</a:t>
            </a:fld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30" y="980728"/>
          <a:ext cx="8496943" cy="44138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656182"/>
                <a:gridCol w="4752529"/>
                <a:gridCol w="720080"/>
                <a:gridCol w="720080"/>
                <a:gridCol w="648072"/>
              </a:tblGrid>
              <a:tr h="527833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Целевые показатели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2020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2021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2022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2804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"Энергосбережение и повышение энергетической эффективности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годы в Александрово-Гайского муниципальном районе Саратовской области"        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Доля объема электрической энергии (далее - ЭЭ), расчеты за которую осуществляются с использованием приборов учета, в общем объеме ЭЭ, потребляемой на территории муниципального образования (далее - МР):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2018 год - 100%;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2019 год - 100%;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2020 год - 100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%;</a:t>
                      </a:r>
                    </a:p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 год – 100%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/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доля объема тепловой энергии (далее - ТЭ), расчеты за которую осуществляются с использованием приборов учета, в общем объеме ТЭ, потребляемой на территории МР: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2018 год - 90%;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2019 год - 93%;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2020 год - 93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%.</a:t>
                      </a:r>
                    </a:p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год – 95%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/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14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000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8 0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00,0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4 5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00,0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12961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"Развитие культуры Александрово-Гайского муниципального района Саратовской области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-2024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Количество обслуженного населения учреждениями сферы культуры, в том числе нестационарными формами и в электронном виде - с 73,2 тыс. человек в 2017 году до 95,1 тыс. человек в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году;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Доля детей, привлекаемых к участию в творческих мероприятиях - с 31,9 процента в 2017 году до 39,9 процентов в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году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/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14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897,8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12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273,5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10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158,8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2943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Всего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52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243,4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09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062,4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00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893,4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59632" y="260648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Объем бюджетных ассигнований на реализацию муниципальных программ (продолжение)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33</a:t>
            </a:fld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0" y="994667"/>
          <a:ext cx="8280925" cy="5401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6714"/>
                <a:gridCol w="1039752"/>
                <a:gridCol w="1093212"/>
                <a:gridCol w="941014"/>
                <a:gridCol w="1066482"/>
                <a:gridCol w="1003751"/>
              </a:tblGrid>
              <a:tr h="922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Фактическое исполнение  202</a:t>
                      </a:r>
                      <a:r>
                        <a:rPr kumimoji="0" lang="en-US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</a:t>
                      </a: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г.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Оценка на 202</a:t>
                      </a:r>
                      <a:r>
                        <a:rPr lang="en-US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г.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 на 1 января 202</a:t>
                      </a:r>
                      <a:r>
                        <a:rPr lang="en-US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г.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 на 1 января 202</a:t>
                      </a:r>
                      <a:r>
                        <a:rPr lang="en-US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г.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 на 1 января 202</a:t>
                      </a:r>
                      <a:r>
                        <a:rPr lang="en-US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г.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89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Объем муниципального долга Александрово-Гайского муниципального района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12</a:t>
                      </a:r>
                      <a:r>
                        <a:rPr kumimoji="0" lang="en-US" sz="13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000, 0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12 000,0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12 000,0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12 000,0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12 000,0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44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Обслуживание муниципального долга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14,7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15,0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04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Кредиты, полученные от кредитных организаций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0.0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31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Кредиты,</a:t>
                      </a:r>
                      <a:r>
                        <a:rPr kumimoji="0" lang="ru-RU" sz="13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полученные от других бюджетов бюджетной системы РФ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8</a:t>
                      </a:r>
                      <a:r>
                        <a:rPr kumimoji="0" lang="en-US" sz="13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396,2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12</a:t>
                      </a:r>
                      <a:r>
                        <a:rPr kumimoji="0" lang="en-US" sz="13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000,0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896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Погашение кредитов</a:t>
                      </a:r>
                      <a:r>
                        <a:rPr kumimoji="0" lang="ru-RU" sz="13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, полученных от других бюджетов бюджетной системы РФ</a:t>
                      </a:r>
                      <a:endParaRPr kumimoji="0" lang="ru-RU" sz="13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 </a:t>
                      </a:r>
                      <a:r>
                        <a:rPr kumimoji="0" lang="en-US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8</a:t>
                      </a:r>
                      <a:r>
                        <a:rPr kumimoji="0" lang="en-US" sz="13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396,2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 </a:t>
                      </a:r>
                      <a:r>
                        <a:rPr kumimoji="0" lang="en-US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12</a:t>
                      </a:r>
                      <a:r>
                        <a:rPr kumimoji="0" lang="en-US" sz="13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000,0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31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Изменение остатков средств на счетах бюджета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</a:t>
                      </a:r>
                      <a:r>
                        <a:rPr kumimoji="0" lang="en-US" sz="13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961,2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</a:t>
                      </a:r>
                      <a:r>
                        <a:rPr kumimoji="0" lang="en-US" sz="13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561,0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7690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Уровень долговой нагрузки (отношение объема муниципального долга района к доходам бюджета муниципального района без учета утвержденного объема безвозмездных поступлений и (или) поступлений налоговых доходов по дополнительным нормативам отчислений), %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12,5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9,1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kumimoji="0"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10800000" flipV="1">
            <a:off x="7596337" y="748446"/>
            <a:ext cx="10801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(тыс. рублей)</a:t>
            </a:r>
            <a:endParaRPr lang="ru-RU" sz="1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0" y="188641"/>
            <a:ext cx="8136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6. Сведения о планируемых объемах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муниципального долга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34</a:t>
            </a:fld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476673"/>
          <a:ext cx="8352928" cy="864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2928"/>
              </a:tblGrid>
              <a:tr h="86409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Разработчиком презентации «Бюджет для граждан» является Финансовое управление администрации Александрово-Гайского муниципального района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187624" y="1772818"/>
          <a:ext cx="6984776" cy="42450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2388"/>
                <a:gridCol w="3492388"/>
              </a:tblGrid>
              <a:tr h="344061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Контактная информация</a:t>
                      </a: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714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Начальник</a:t>
                      </a:r>
                      <a:r>
                        <a:rPr lang="ru-RU" sz="1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 Финансового управления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Кравченко Татьяна Николаевна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125908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Адрес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413370, Саратовская область, </a:t>
                      </a:r>
                      <a:r>
                        <a:rPr lang="ru-RU" sz="16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Александрово-гайский</a:t>
                      </a:r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 район, с. Александров Гай, </a:t>
                      </a:r>
                      <a:r>
                        <a:rPr lang="ru-RU" sz="16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ул</a:t>
                      </a:r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 Красного Бойца 50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47467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Телефон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8 (845-78)</a:t>
                      </a:r>
                      <a:r>
                        <a:rPr lang="ru-RU" sz="1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 2-21-71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67403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Адрес электронной почты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algai_fin@mail.ru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35</a:t>
            </a:fld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59632" y="1340768"/>
            <a:ext cx="676875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СПАСИБО ЗА ВНИМАНИЕ</a:t>
            </a:r>
            <a:endParaRPr lang="ru-RU" b="1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36</a:t>
            </a:fld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9551_3aeed595fb2c3671da3fa1fced272abc4b7a3c7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707422">
            <a:off x="179859" y="690220"/>
            <a:ext cx="2101835" cy="1675530"/>
          </a:xfrm>
          <a:prstGeom prst="rect">
            <a:avLst/>
          </a:prstGeom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23728" y="548680"/>
            <a:ext cx="6768752" cy="5976664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ru-RU" sz="1400" b="1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Бюджет – </a:t>
            </a:r>
            <a:r>
              <a:rPr lang="ru-RU" sz="1400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форма образования и расходования денежных средств, предназначенных для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финансового обеспечения </a:t>
            </a:r>
            <a:r>
              <a:rPr lang="ru-RU" sz="1400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задач и функций государства и местного самоуправления.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400" b="1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</a:t>
            </a:r>
            <a:r>
              <a:rPr lang="ru-RU" sz="1400" b="1" i="1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юд</a:t>
            </a:r>
            <a:r>
              <a:rPr lang="ru-RU" sz="1400" b="1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жетная  политика</a:t>
            </a:r>
            <a:r>
              <a:rPr lang="ru-RU" sz="1400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ru-RU" sz="1400" b="1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 </a:t>
            </a:r>
            <a:r>
              <a:rPr lang="ru-RU" sz="1400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совокупность принимаемых решений, осуществляемых органами законодательной (представительной) и исполнительной власти мер, связанных с определением основных направлений развития бюджетных отношений и выработкой конкретных путей их использования в интересах граждан, общества и государства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.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Доходы бюджета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поступающие в бюджет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бюджета. </a:t>
            </a:r>
          </a:p>
          <a:p>
            <a:pPr algn="just">
              <a:spcBef>
                <a:spcPts val="0"/>
              </a:spcBef>
              <a:buNone/>
            </a:pPr>
            <a:endParaRPr lang="ru-RU" sz="14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400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161D73B7-9998-4402-BDD1-87C345FC69DB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5478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/>
            </a:r>
            <a:br>
              <a:rPr lang="ru-RU" sz="31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1. Основные понятия и термины </a:t>
            </a:r>
            <a:r>
              <a:rPr lang="ru-RU" sz="3100" dirty="0">
                <a:latin typeface="PT Astra Serif" pitchFamily="18" charset="-52"/>
                <a:ea typeface="PT Astra Serif" pitchFamily="18" charset="-52"/>
              </a:rPr>
              <a:t/>
            </a:r>
            <a:br>
              <a:rPr lang="ru-RU" sz="3100" dirty="0">
                <a:latin typeface="PT Astra Serif" pitchFamily="18" charset="-52"/>
                <a:ea typeface="PT Astra Serif" pitchFamily="18" charset="-52"/>
              </a:rPr>
            </a:br>
            <a:endParaRPr lang="ru-RU" sz="310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51520" y="2996952"/>
          <a:ext cx="8640962" cy="432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2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Доходы  бюджета Александрово-Гайского муниципального района</a:t>
                      </a:r>
                      <a:endParaRPr lang="ru-RU" sz="160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cxnSp>
        <p:nvCxnSpPr>
          <p:cNvPr id="12" name="Прямая со стрелкой 11"/>
          <p:cNvCxnSpPr/>
          <p:nvPr/>
        </p:nvCxnSpPr>
        <p:spPr>
          <a:xfrm>
            <a:off x="4572000" y="3429000"/>
            <a:ext cx="0" cy="21602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51520" y="3645024"/>
          <a:ext cx="8640963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9515"/>
                <a:gridCol w="2889515"/>
                <a:gridCol w="2861933"/>
              </a:tblGrid>
              <a:tr h="3076451">
                <a:tc>
                  <a:txBody>
                    <a:bodyPr/>
                    <a:lstStyle/>
                    <a:p>
                      <a:pPr algn="l"/>
                      <a:r>
                        <a:rPr lang="ru-RU" sz="1400" u="sng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Налоговые доходы :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налог на доходы физических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лиц;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акцизы по подакцизным товарам;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единый сельскохозяйственный налог;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Единый налог на вмененный доход для отдельных видов деятельности;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государственная пошлина;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транспортный налог.</a:t>
                      </a:r>
                      <a:endParaRPr lang="ru-RU" sz="140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u="sng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Неналоговые доходы: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доходы от использования муниципального имущества;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доходы от оказания платных услуг и компенсации затрат государства;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плата за негативное воздействие на окружающую среду;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доходы от продажи материальных и нематериальных активов;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штрафы, санкции, возмещение ущерба;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 прочие неналоговые доходы.</a:t>
                      </a:r>
                      <a:endParaRPr lang="ru-RU" sz="140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i="0" u="sng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Безвозмездные поступления: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 дотации;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субсидии;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субвенции;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иные межбюджетные трансферты.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57948_1479465970-1-1024x6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92906">
            <a:off x="328585" y="2410958"/>
            <a:ext cx="2824096" cy="2237253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 rot="10800000" flipV="1">
            <a:off x="342597" y="148542"/>
            <a:ext cx="854988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Расходы бюджета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выплачиваемые из бюджета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бюджета.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3131840" y="1124745"/>
          <a:ext cx="5760640" cy="648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0"/>
              </a:tblGrid>
              <a:tr h="64807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PT Astra Serif" pitchFamily="18" charset="-52"/>
                          <a:ea typeface="PT Astra Serif" pitchFamily="18" charset="-52"/>
                        </a:rPr>
                        <a:t>Расходы бюджета Александрово-Гайского муниципального района</a:t>
                      </a:r>
                      <a:endParaRPr lang="ru-RU" sz="18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4355976" y="1988840"/>
          <a:ext cx="4536504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Общегосударственные вопросы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355976" y="2354600"/>
          <a:ext cx="4536504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Национальная</a:t>
                      </a:r>
                      <a:r>
                        <a:rPr lang="ru-RU" sz="160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экономика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4355976" y="2778028"/>
          <a:ext cx="4536504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Коммунальное</a:t>
                      </a:r>
                      <a:r>
                        <a:rPr lang="ru-RU" sz="160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хозяйство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355976" y="3146688"/>
          <a:ext cx="4536504" cy="33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33528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Образование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4355976" y="3512448"/>
          <a:ext cx="4536504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Культура, кинематография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355976" y="3883289"/>
          <a:ext cx="45365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Социальная политика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4355976" y="4254128"/>
          <a:ext cx="4536504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Физическая культура</a:t>
                      </a:r>
                      <a:r>
                        <a:rPr lang="ru-RU" sz="160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и спорт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4355976" y="4624968"/>
          <a:ext cx="4536504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Средства массовой информации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4355976" y="4995809"/>
          <a:ext cx="4536504" cy="81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81153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Обслуживание государственного долга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4355976" y="5366648"/>
          <a:ext cx="4536504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Межбюджетные трансферты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cxnSp>
        <p:nvCxnSpPr>
          <p:cNvPr id="57" name="Прямая соединительная линия 56"/>
          <p:cNvCxnSpPr/>
          <p:nvPr/>
        </p:nvCxnSpPr>
        <p:spPr>
          <a:xfrm>
            <a:off x="3419872" y="1772818"/>
            <a:ext cx="0" cy="381642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3419872" y="5589240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3419872" y="5157192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3419872" y="4797152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>
            <a:off x="3419872" y="4437112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>
            <a:off x="3419872" y="4077072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3419872" y="3645024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3419872" y="3284984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>
            <a:off x="3419872" y="2924944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3419872" y="2595148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3419872" y="2492896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>
            <a:off x="3419872" y="2132856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161D73B7-9998-4402-BDD1-87C345FC69DB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3"/>
            <a:ext cx="8640960" cy="5688631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161D73B7-9998-4402-BDD1-87C345FC69DB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1520" y="250361"/>
            <a:ext cx="864096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Дефицит бюджета –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превышение расходов бюджета над его доходами.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Профицит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бюджета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превышение доходов бюджета над его расходами.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Межбюджетные отношения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Межбюджетные трансферты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средства, предоставляемые одним бюджетом бюджетной системы Российской Федерации другому бюджету бюджетной системы Российской Федерации. 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115616" y="1767840"/>
          <a:ext cx="7416824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1682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PT Astra Serif" pitchFamily="18" charset="-52"/>
                          <a:ea typeface="PT Astra Serif" pitchFamily="18" charset="-52"/>
                        </a:rPr>
                        <a:t>Межбюджетные трансферты</a:t>
                      </a:r>
                      <a:r>
                        <a:rPr lang="ru-RU" sz="180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– средства, предоставляемые одним бюджетом другому бюджету</a:t>
                      </a:r>
                      <a:endParaRPr lang="ru-RU" sz="18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51520" y="2708920"/>
          <a:ext cx="2088232" cy="3371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</a:tblGrid>
              <a:tr h="3371850">
                <a:tc>
                  <a:txBody>
                    <a:bodyPr/>
                    <a:lstStyle/>
                    <a:p>
                      <a:pPr algn="ctr"/>
                      <a:r>
                        <a:rPr lang="ru-RU" sz="1600" i="1" u="sng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Дотации</a:t>
                      </a:r>
                      <a:r>
                        <a:rPr lang="ru-RU" sz="1400" i="1" u="sng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– межбюджетные трансферты, предоставляемые на безвозмездной и безвозвратной основе без установления направлений их использования 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483768" y="2708920"/>
          <a:ext cx="2016224" cy="3371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</a:tblGrid>
              <a:tr h="3371850">
                <a:tc>
                  <a:txBody>
                    <a:bodyPr/>
                    <a:lstStyle/>
                    <a:p>
                      <a:pPr algn="ctr"/>
                      <a:r>
                        <a:rPr lang="ru-RU" sz="1600" i="1" u="sng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Субсидии </a:t>
                      </a:r>
                      <a:r>
                        <a:rPr lang="ru-RU" sz="1600" b="0" i="0" u="none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- </a:t>
                      </a:r>
                      <a:r>
                        <a:rPr lang="ru-RU" sz="1400" b="0" i="0" u="none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межбюджетные трансферты, предоставляемые</a:t>
                      </a:r>
                      <a:r>
                        <a:rPr lang="ru-RU" sz="1400" b="0" i="0" u="none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бюджетам в целях софинансирование расходных обязательств, возникающих при выполнении полномочий органов государственной власти (устанавливаются направления и условия использования)</a:t>
                      </a:r>
                      <a:endParaRPr lang="ru-RU" sz="1600" i="1" u="sng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716016" y="2668488"/>
          <a:ext cx="2088232" cy="342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</a:tblGrid>
              <a:tr h="3424808">
                <a:tc>
                  <a:txBody>
                    <a:bodyPr/>
                    <a:lstStyle/>
                    <a:p>
                      <a:pPr algn="ctr"/>
                      <a:r>
                        <a:rPr lang="ru-RU" sz="1800" i="1" u="sng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Субвенции - </a:t>
                      </a:r>
                      <a:r>
                        <a:rPr lang="ru-RU" sz="1400" b="0" i="0" u="none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межбюджетные трансферты, предоставляемые бюджетам в целях финансового обеспечения расходных обязательств, возникающих при выполнении переданных в установленном порядке полномочий (устанавливаются направления и условия использования)</a:t>
                      </a:r>
                      <a:endParaRPr lang="ru-RU" sz="1800" i="1" u="sng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6948264" y="2708920"/>
          <a:ext cx="1944216" cy="3371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</a:tblGrid>
              <a:tr h="3371850">
                <a:tc>
                  <a:txBody>
                    <a:bodyPr/>
                    <a:lstStyle/>
                    <a:p>
                      <a:pPr algn="ctr"/>
                      <a:r>
                        <a:rPr lang="ru-RU" sz="1600" i="1" u="sng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Иные межбюджетные трансферты </a:t>
                      </a:r>
                      <a:r>
                        <a:rPr lang="ru-RU" sz="1800" dirty="0" smtClean="0">
                          <a:latin typeface="PT Astra Serif" pitchFamily="18" charset="-52"/>
                          <a:ea typeface="PT Astra Serif" pitchFamily="18" charset="-52"/>
                        </a:rPr>
                        <a:t>- </a:t>
                      </a: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предоставляются в случаях и порядке предусмотренных законами</a:t>
                      </a:r>
                      <a:r>
                        <a:rPr lang="ru-RU" sz="14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субъекта РФ и принимаемыми в соответствии с ними иными нормативными правовыми актами органов государственной власти субъектов РФ</a:t>
                      </a:r>
                      <a:endParaRPr lang="ru-RU" sz="1800" b="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cxnSp>
        <p:nvCxnSpPr>
          <p:cNvPr id="19" name="Прямая со стрелкой 18"/>
          <p:cNvCxnSpPr/>
          <p:nvPr/>
        </p:nvCxnSpPr>
        <p:spPr>
          <a:xfrm flipH="1">
            <a:off x="1475656" y="2407920"/>
            <a:ext cx="3240360" cy="3010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4211960" y="2407920"/>
            <a:ext cx="504056" cy="3010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716016" y="2407920"/>
            <a:ext cx="2808312" cy="3010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716016" y="2407920"/>
            <a:ext cx="504056" cy="3010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3"/>
            <a:ext cx="8640960" cy="5688631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161D73B7-9998-4402-BDD1-87C345FC69DB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1520" y="278975"/>
            <a:ext cx="864096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42000" algn="just"/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Текущий финансовый год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 </a:t>
            </a:r>
            <a:r>
              <a:rPr lang="ru-RU" sz="14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период).</a:t>
            </a:r>
          </a:p>
          <a:p>
            <a:pPr indent="342000" algn="just"/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Очередной финансовый год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, следующий за текущим финансовым годом.</a:t>
            </a:r>
          </a:p>
          <a:p>
            <a:pPr indent="342000" algn="just"/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Плановый период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два финансовых года, следующие за очередным финансовым годом.</a:t>
            </a:r>
          </a:p>
          <a:p>
            <a:pPr indent="342000" algn="just"/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Отчетный финансовый год –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, предшествующий текущему финансовому году. </a:t>
            </a:r>
          </a:p>
          <a:p>
            <a:pPr indent="342000" algn="just"/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Публичные слушания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форма реализации прав населения муниципального образования (общественности) на участие в процессе принятия решений органами местного самоуправления посредством проведения собрания для публичного обсуждения проектов нормативных правовых актов муниципального образования и других общественно значимых вопросов.  </a:t>
            </a:r>
          </a:p>
          <a:p>
            <a:pPr marL="0" marR="0" lvl="0" indent="342000" algn="just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Sbalansirovannyj-byudzhet-1024x5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852937"/>
            <a:ext cx="5832648" cy="2900536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052" y="1052737"/>
            <a:ext cx="8568952" cy="5688631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161D73B7-9998-4402-BDD1-87C345FC69DB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979712" y="122729"/>
            <a:ext cx="58326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strike="noStrike" cap="all" normalizeH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strike="noStrike" cap="all" normalizeH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Какие этапы проходит бюджет?</a:t>
            </a:r>
            <a:endParaRPr kumimoji="0" lang="ru-RU" sz="2000" b="0" strike="noStrike" cap="all" normalizeH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851920" y="1052736"/>
          <a:ext cx="5040560" cy="306324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5040560"/>
              </a:tblGrid>
              <a:tr h="3047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1300" b="1" i="1" u="sng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I .</a:t>
                      </a:r>
                      <a:r>
                        <a:rPr kumimoji="0" lang="ru-RU" sz="1300" b="1" i="1" u="sng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Составление проекта бюджета:</a:t>
                      </a:r>
                    </a:p>
                    <a:p>
                      <a:pPr indent="457200" algn="just"/>
                      <a:r>
                        <a:rPr kumimoji="0" lang="ru-RU" sz="1300" b="0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До начала составления проекта районного бюджета администрацией Александрово-Гайского муниципального района принимается нормативно-правовой акт, в котором определяются ответственные исполнители, порядок и сроки работы над документами и материалами, необходимыми для составления проекта районного бюджета. Непосредственное составление районного бюджета осуществляется финансовым управлением администрации Александрово-Гайского муниципального района. Сформированный проект бюджета  финансовое управление представляет на рассмотрение главе  муниципального района. Глава  муниципального района в срок до 15 ноября представляет проект бюджета Александрово-Гайского муниципального района на рассмотрение Муниципальному Собранию.</a:t>
                      </a:r>
                    </a:p>
                    <a:p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203848" y="4293096"/>
          <a:ext cx="5688632" cy="73152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5688632"/>
              </a:tblGrid>
              <a:tr h="694994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1" u="sng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II.</a:t>
                      </a:r>
                      <a:r>
                        <a:rPr kumimoji="0" lang="en-US" sz="1400" b="1" i="1" u="sng" kern="1200" baseline="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ru-RU" sz="1400" b="1" i="1" u="sng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Рассмотрение проекта бюджета:</a:t>
                      </a:r>
                    </a:p>
                    <a:p>
                      <a:pPr indent="457200" algn="just"/>
                      <a:r>
                        <a:rPr kumimoji="0" lang="ru-RU" sz="1400" b="0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Проект районного бюджета рассматривается на публичных слушаниях, депутатами на заседаниях  комиссий.</a:t>
                      </a:r>
                      <a:endParaRPr kumimoji="0" lang="ru-RU" sz="1400" b="0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68053" y="5229200"/>
          <a:ext cx="8424428" cy="113157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8424428"/>
              </a:tblGrid>
              <a:tr h="1131570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1" u="sng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III. </a:t>
                      </a:r>
                      <a:r>
                        <a:rPr kumimoji="0" lang="ru-RU" sz="1400" b="1" i="1" u="sng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Утверждение бюджета:</a:t>
                      </a:r>
                    </a:p>
                    <a:p>
                      <a:pPr indent="457200" algn="just"/>
                      <a:r>
                        <a:rPr kumimoji="0" lang="ru-RU" sz="1400" b="0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Решение о районном бюджете на очередной финансовый год и плановый период  утверждается Муниципальным Собранием Александрово-Гайского  муниципального района.</a:t>
                      </a:r>
                    </a:p>
                    <a:p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Стрелка вниз 15"/>
          <p:cNvSpPr/>
          <p:nvPr/>
        </p:nvSpPr>
        <p:spPr>
          <a:xfrm>
            <a:off x="6156177" y="764705"/>
            <a:ext cx="468052" cy="31162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6336196" y="4100670"/>
            <a:ext cx="432048" cy="2289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796136" y="5013176"/>
            <a:ext cx="432048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107504" y="1052736"/>
          <a:ext cx="3744416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026563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. Основные показатели социально-экономического развития</a:t>
            </a:r>
            <a:r>
              <a:rPr lang="ru-RU" sz="2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/>
            </a:r>
            <a:br>
              <a:rPr lang="ru-RU" sz="2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endParaRPr lang="ru-RU" sz="2400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" y="620690"/>
            <a:ext cx="8507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Основные показатели социально-экономического развития экономики Александрово-Гайского муниципального района в соответствии с прогнозом социально-экономического развития на 2023 год и плановый период 2024 и 2025 годы являются основой для формирования местного бюджета. </a:t>
            </a:r>
            <a:endParaRPr lang="ru-RU" sz="1400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57200" y="1628800"/>
          <a:ext cx="8363275" cy="4817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224136"/>
                <a:gridCol w="1224136"/>
                <a:gridCol w="1224136"/>
                <a:gridCol w="1296144"/>
                <a:gridCol w="1224139"/>
              </a:tblGrid>
              <a:tr h="351071">
                <a:tc rowSpan="2"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Показатели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социально-экономического развития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6079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2021 г. (факт)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2022 г. (план)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2023 г. (прогноз)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2024 г. (прогноз)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2025 г. (прогноз)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4212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Численность населения района, чел.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14 799,0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14 589,0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14 589,0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14 589,0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14 589,0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76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Индекс потребительских цен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106,9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116,1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109,0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104,6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103,9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08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Уровень безработицы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1,2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1,1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1,1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1,1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1,1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08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Прожиточный минимум, руб.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9 </a:t>
                      </a: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844,0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10 629,0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11 468,0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11 468,0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11 468,0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17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Средний размер заработной платы по району, руб.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37 431,0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41 960,0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46 114,0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50 126,0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53 384,0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021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Средняя заработная плата по  бюджетным учреждениям района, руб.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36 710,0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41 410,0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45 535,0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49 496,0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52 713,0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12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Средний размер трудовой пенсии по району, руб.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12 786,0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13 487,0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14 228,0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14 </a:t>
                      </a: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982,0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15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731,0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12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Объем муниципального долга, тыс. руб.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12 000,0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12 000,0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12</a:t>
                      </a:r>
                      <a:r>
                        <a:rPr lang="ru-RU" sz="1200" baseline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000,0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12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000,0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12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000,0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12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Бюджетная обеспеченность на 1 жителя, руб.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41 826,0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37 609,8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30 319,5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26 814,8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27 068,6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22466</TotalTime>
  <Words>4106</Words>
  <Application>Microsoft Office PowerPoint</Application>
  <PresentationFormat>Экран (4:3)</PresentationFormat>
  <Paragraphs>850</Paragraphs>
  <Slides>36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Тема Office</vt:lpstr>
      <vt:lpstr>Custom Design</vt:lpstr>
      <vt:lpstr>Открытая</vt:lpstr>
      <vt:lpstr>Слайд 1</vt:lpstr>
      <vt:lpstr>Слайд 2</vt:lpstr>
      <vt:lpstr>ОГЛАВЛЕНИЕ</vt:lpstr>
      <vt:lpstr>   1. Основные понятия и термины  </vt:lpstr>
      <vt:lpstr>Слайд 5</vt:lpstr>
      <vt:lpstr>Слайд 6</vt:lpstr>
      <vt:lpstr>Слайд 7</vt:lpstr>
      <vt:lpstr>Слайд 8</vt:lpstr>
      <vt:lpstr>2. Основные показатели социально-экономического развития </vt:lpstr>
      <vt:lpstr>3. Основные задачи и приоритетные направления  бюджетной политики </vt:lpstr>
      <vt:lpstr>Слайд 11</vt:lpstr>
      <vt:lpstr> 4. Основные характеристики бюджета  Александрово-Гайского муниципального района </vt:lpstr>
      <vt:lpstr>4.1. Доходы бюджета Александрово-Гайского муниципального района</vt:lpstr>
      <vt:lpstr> </vt:lpstr>
      <vt:lpstr>    Налоговые доходы    </vt:lpstr>
      <vt:lpstr>Слайд 16</vt:lpstr>
      <vt:lpstr>    Неналоговые доходы    </vt:lpstr>
      <vt:lpstr>Слайд 18</vt:lpstr>
      <vt:lpstr>Слайд 19</vt:lpstr>
      <vt:lpstr> </vt:lpstr>
      <vt:lpstr>Слайд 21</vt:lpstr>
      <vt:lpstr>Слайд 22</vt:lpstr>
      <vt:lpstr> 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ФУ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 Windows</cp:lastModifiedBy>
  <cp:revision>1045</cp:revision>
  <cp:lastPrinted>2022-11-26T16:08:23Z</cp:lastPrinted>
  <dcterms:created xsi:type="dcterms:W3CDTF">2018-12-07T05:21:15Z</dcterms:created>
  <dcterms:modified xsi:type="dcterms:W3CDTF">2022-11-28T05:22:59Z</dcterms:modified>
</cp:coreProperties>
</file>